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32"/>
  </p:notesMasterIdLst>
  <p:handoutMasterIdLst>
    <p:handoutMasterId r:id="rId33"/>
  </p:handoutMasterIdLst>
  <p:sldIdLst>
    <p:sldId id="257" r:id="rId5"/>
    <p:sldId id="298" r:id="rId6"/>
    <p:sldId id="299" r:id="rId7"/>
    <p:sldId id="303" r:id="rId8"/>
    <p:sldId id="304" r:id="rId9"/>
    <p:sldId id="305" r:id="rId10"/>
    <p:sldId id="306" r:id="rId11"/>
    <p:sldId id="319" r:id="rId12"/>
    <p:sldId id="320" r:id="rId13"/>
    <p:sldId id="321" r:id="rId14"/>
    <p:sldId id="322" r:id="rId15"/>
    <p:sldId id="323" r:id="rId16"/>
    <p:sldId id="324" r:id="rId17"/>
    <p:sldId id="309" r:id="rId18"/>
    <p:sldId id="311" r:id="rId19"/>
    <p:sldId id="312" r:id="rId20"/>
    <p:sldId id="313" r:id="rId21"/>
    <p:sldId id="314" r:id="rId22"/>
    <p:sldId id="315" r:id="rId23"/>
    <p:sldId id="316" r:id="rId24"/>
    <p:sldId id="317" r:id="rId25"/>
    <p:sldId id="318" r:id="rId26"/>
    <p:sldId id="326" r:id="rId27"/>
    <p:sldId id="325" r:id="rId28"/>
    <p:sldId id="329" r:id="rId29"/>
    <p:sldId id="328" r:id="rId30"/>
    <p:sldId id="269"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CD34E-F20D-57C7-711E-FAA5113A106F}" v="1749" dt="2024-05-21T05:13:58.225"/>
    <p1510:client id="{46045FD4-484E-4FAA-B011-A216E46FB720}" v="1" dt="2024-05-20T15:55:50.644"/>
    <p1510:client id="{5BAF065F-AAD5-A832-1FFB-92D9DCD00C4D}" v="501" dt="2024-05-21T08:39:13.007"/>
    <p1510:client id="{92BE4639-0AB5-7AE6-B478-B4374ACEFB4F}" v="17" dt="2024-05-21T06:56:20.446"/>
    <p1510:client id="{A2FF1576-72C6-25F7-A92C-27D1AD541770}" v="566" dt="2024-05-21T07:37:01.608"/>
    <p1510:client id="{AEC187EF-2A4B-1D98-6F76-9172BD158E67}" v="245" dt="2024-05-21T08:04:16.189"/>
    <p1510:client id="{BF7C55B0-E8C6-838F-B588-E9C28A222AE6}" v="4" dt="2024-05-21T07:38:32.815"/>
    <p1510:client id="{D5B2E357-30A2-48EC-EA61-C113BD1BD6AC}" v="2" dt="2024-05-21T08:35:58.683"/>
    <p1510:client id="{E0AFC88D-1D32-C91C-CF8B-87422AF45601}" v="38" dt="2024-05-21T07:36:57.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5/21/2024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5/21/2024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15024"/>
            <a:ext cx="8674100" cy="488097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1338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83" r:id="rId7"/>
    <p:sldLayoutId id="2147483676" r:id="rId8"/>
    <p:sldLayoutId id="2147483679" r:id="rId9"/>
    <p:sldLayoutId id="2147483680" r:id="rId10"/>
    <p:sldLayoutId id="2147483681" r:id="rId11"/>
    <p:sldLayoutId id="2147483682" r:id="rId12"/>
    <p:sldLayoutId id="214748367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017169" y="2144221"/>
            <a:ext cx="7342482" cy="14808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4800" err="1"/>
              <a:t>Phân</a:t>
            </a:r>
            <a:r>
              <a:rPr lang="en-US" sz="4800"/>
              <a:t> </a:t>
            </a:r>
            <a:r>
              <a:rPr lang="en-US" sz="4800" err="1"/>
              <a:t>vùng</a:t>
            </a:r>
            <a:r>
              <a:rPr lang="en-US" sz="4800"/>
              <a:t> </a:t>
            </a:r>
            <a:r>
              <a:rPr lang="en-US" sz="4800" err="1"/>
              <a:t>ảnh</a:t>
            </a:r>
            <a:r>
              <a:rPr lang="en-US" sz="4800"/>
              <a:t> </a:t>
            </a:r>
            <a:r>
              <a:rPr lang="en-US" sz="4800" err="1"/>
              <a:t>dựa</a:t>
            </a:r>
            <a:r>
              <a:rPr lang="en-US" sz="4800"/>
              <a:t> </a:t>
            </a:r>
            <a:r>
              <a:rPr lang="en-US" sz="4800" err="1"/>
              <a:t>trên</a:t>
            </a:r>
            <a:r>
              <a:rPr lang="en-US" sz="4800"/>
              <a:t> </a:t>
            </a:r>
            <a:r>
              <a:rPr lang="en-US" sz="4800" err="1"/>
              <a:t>biên</a:t>
            </a:r>
            <a:r>
              <a:rPr lang="en-US" sz="4800"/>
              <a:t> </a:t>
            </a:r>
            <a:r>
              <a:rPr lang="en-US" sz="4800" err="1"/>
              <a:t>và</a:t>
            </a:r>
            <a:r>
              <a:rPr lang="en-US" sz="4800"/>
              <a:t> </a:t>
            </a:r>
            <a:r>
              <a:rPr lang="en-US" sz="4800" err="1"/>
              <a:t>ứng</a:t>
            </a:r>
            <a:r>
              <a:rPr lang="en-US" sz="4800"/>
              <a:t> </a:t>
            </a:r>
            <a:r>
              <a:rPr lang="en-US" sz="4800" err="1"/>
              <a:t>dụng</a:t>
            </a:r>
            <a:endParaRPr lang="en-US" sz="480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2147378"/>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err="1">
                <a:latin typeface="Lato"/>
                <a:ea typeface="Lato"/>
                <a:cs typeface="Lato"/>
              </a:rPr>
              <a:t>Nhóm</a:t>
            </a:r>
            <a:r>
              <a:rPr lang="en-US" sz="2800" b="0">
                <a:latin typeface="Lato"/>
                <a:ea typeface="Lato"/>
                <a:cs typeface="Lato"/>
              </a:rPr>
              <a:t> 2</a:t>
            </a:r>
          </a:p>
          <a:p>
            <a:r>
              <a:rPr lang="en-US" sz="2000" b="0" err="1">
                <a:latin typeface="Lato"/>
                <a:ea typeface="Lato"/>
                <a:cs typeface="Lato"/>
              </a:rPr>
              <a:t>Trần</a:t>
            </a:r>
            <a:r>
              <a:rPr lang="en-US" sz="2000" b="0">
                <a:latin typeface="Lato"/>
                <a:ea typeface="Lato"/>
                <a:cs typeface="Lato"/>
              </a:rPr>
              <a:t> Quốc Anh  20194225</a:t>
            </a:r>
          </a:p>
          <a:p>
            <a:r>
              <a:rPr lang="en-US" sz="2000" b="0" err="1">
                <a:latin typeface="Lato"/>
                <a:ea typeface="Lato"/>
                <a:cs typeface="Lato"/>
              </a:rPr>
              <a:t>Đỗ</a:t>
            </a:r>
            <a:r>
              <a:rPr lang="en-US" sz="2000" b="0">
                <a:latin typeface="Lato"/>
                <a:ea typeface="Lato"/>
                <a:cs typeface="Lato"/>
              </a:rPr>
              <a:t> Anh Linh    20194314</a:t>
            </a:r>
          </a:p>
          <a:p>
            <a:r>
              <a:rPr lang="en-US" sz="2000" b="0">
                <a:latin typeface="Lato"/>
                <a:ea typeface="Lato"/>
                <a:cs typeface="Lato"/>
              </a:rPr>
              <a:t>Dương Văn Tài  20194366</a:t>
            </a:r>
          </a:p>
          <a:p>
            <a:r>
              <a:rPr lang="en-US" sz="2000" b="0" err="1">
                <a:latin typeface="Lato"/>
                <a:ea typeface="Lato"/>
                <a:cs typeface="Lato"/>
              </a:rPr>
              <a:t>Đầu</a:t>
            </a:r>
            <a:r>
              <a:rPr lang="en-US" sz="2000" b="0">
                <a:latin typeface="Lato"/>
                <a:ea typeface="Lato"/>
                <a:cs typeface="Lato"/>
              </a:rPr>
              <a:t> </a:t>
            </a:r>
            <a:r>
              <a:rPr lang="en-US" sz="2000" b="0" err="1">
                <a:latin typeface="Lato"/>
                <a:ea typeface="Lato"/>
                <a:cs typeface="Lato"/>
              </a:rPr>
              <a:t>Khắc</a:t>
            </a:r>
            <a:r>
              <a:rPr lang="en-US" sz="2000" b="0">
                <a:latin typeface="Lato"/>
                <a:ea typeface="Lato"/>
                <a:cs typeface="Lato"/>
              </a:rPr>
              <a:t> Tú   20194394</a:t>
            </a:r>
          </a:p>
          <a:p>
            <a:endParaRPr lang="en-US" sz="2800" b="0"/>
          </a:p>
          <a:p>
            <a:endParaRPr lang="en-US" sz="2800" b="0"/>
          </a:p>
          <a:p>
            <a:endParaRPr lang="en-US" sz="2800" b="0"/>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2. Hướng tiếp cận</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249187" y="1917640"/>
            <a:ext cx="8461447"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a:solidFill>
                  <a:srgbClr val="333333"/>
                </a:solidFill>
                <a:latin typeface="Arial"/>
                <a:ea typeface="+mn-lt"/>
                <a:cs typeface="Arial"/>
              </a:rPr>
              <a:t>   </a:t>
            </a:r>
            <a:r>
              <a:rPr lang="vi-VN" b="1" i="1">
                <a:solidFill>
                  <a:srgbClr val="333333"/>
                </a:solidFill>
                <a:latin typeface="Arial"/>
                <a:ea typeface="+mn-lt"/>
                <a:cs typeface="Arial"/>
              </a:rPr>
              <a:t>Sau khi phát hiện biên trong từng khung hình, việc theo dõi các biên này qua các khung hình liên tiếp là cần thiết.</a:t>
            </a:r>
            <a:endParaRPr lang="en-US" b="1" i="1"/>
          </a:p>
          <a:p>
            <a:pPr algn="just">
              <a:lnSpc>
                <a:spcPct val="150000"/>
              </a:lnSpc>
            </a:pPr>
            <a:endParaRPr lang="vi-VN" b="1" i="1">
              <a:solidFill>
                <a:srgbClr val="333333"/>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Phương pháp dựa trên điểm đặc trưng: Sử dụng các điểm đặc trưng (</a:t>
            </a:r>
            <a:r>
              <a:rPr lang="vi-VN" err="1">
                <a:solidFill>
                  <a:srgbClr val="333333"/>
                </a:solidFill>
                <a:latin typeface="Arial"/>
                <a:ea typeface="+mn-lt"/>
                <a:cs typeface="Arial"/>
              </a:rPr>
              <a:t>feature</a:t>
            </a:r>
            <a:r>
              <a:rPr lang="vi-VN">
                <a:solidFill>
                  <a:srgbClr val="333333"/>
                </a:solidFill>
                <a:latin typeface="Arial"/>
                <a:ea typeface="+mn-lt"/>
                <a:cs typeface="Arial"/>
              </a:rPr>
              <a:t> </a:t>
            </a:r>
            <a:r>
              <a:rPr lang="vi-VN" err="1">
                <a:solidFill>
                  <a:srgbClr val="333333"/>
                </a:solidFill>
                <a:latin typeface="Arial"/>
                <a:ea typeface="+mn-lt"/>
                <a:cs typeface="Arial"/>
              </a:rPr>
              <a:t>points</a:t>
            </a:r>
            <a:r>
              <a:rPr lang="vi-VN">
                <a:solidFill>
                  <a:srgbClr val="333333"/>
                </a:solidFill>
                <a:latin typeface="Arial"/>
                <a:ea typeface="+mn-lt"/>
                <a:cs typeface="Arial"/>
              </a:rPr>
              <a:t>) để theo dõi sự thay đổi và chuyển động của biên qua các khung hình.</a:t>
            </a:r>
            <a:endParaRPr lang="vi-VN">
              <a:solidFill>
                <a:srgbClr val="000000"/>
              </a:solidFill>
              <a:latin typeface="Arial"/>
              <a:ea typeface="+mn-lt"/>
              <a:cs typeface="Arial"/>
            </a:endParaRPr>
          </a:p>
          <a:p>
            <a:pPr marL="285750" indent="-285750" algn="just">
              <a:lnSpc>
                <a:spcPct val="150000"/>
              </a:lnSpc>
              <a:buFont typeface="Wingdings"/>
              <a:buChar char="v"/>
            </a:pPr>
            <a:r>
              <a:rPr lang="vi-VN" err="1">
                <a:solidFill>
                  <a:srgbClr val="333333"/>
                </a:solidFill>
                <a:latin typeface="Arial"/>
                <a:ea typeface="+mn-lt"/>
                <a:cs typeface="Arial"/>
              </a:rPr>
              <a:t>Optical</a:t>
            </a:r>
            <a:r>
              <a:rPr lang="vi-VN">
                <a:solidFill>
                  <a:srgbClr val="333333"/>
                </a:solidFill>
                <a:latin typeface="Arial"/>
                <a:ea typeface="+mn-lt"/>
                <a:cs typeface="Arial"/>
              </a:rPr>
              <a:t> </a:t>
            </a:r>
            <a:r>
              <a:rPr lang="vi-VN" err="1">
                <a:solidFill>
                  <a:srgbClr val="333333"/>
                </a:solidFill>
                <a:latin typeface="Arial"/>
                <a:ea typeface="+mn-lt"/>
                <a:cs typeface="Arial"/>
              </a:rPr>
              <a:t>Flow</a:t>
            </a:r>
            <a:r>
              <a:rPr lang="vi-VN">
                <a:solidFill>
                  <a:srgbClr val="333333"/>
                </a:solidFill>
                <a:latin typeface="Arial"/>
                <a:ea typeface="+mn-lt"/>
                <a:cs typeface="Arial"/>
              </a:rPr>
              <a:t>: Sử dụng các thuật toán như </a:t>
            </a:r>
            <a:r>
              <a:rPr lang="vi-VN" err="1">
                <a:solidFill>
                  <a:srgbClr val="333333"/>
                </a:solidFill>
                <a:latin typeface="Arial"/>
                <a:ea typeface="+mn-lt"/>
                <a:cs typeface="Arial"/>
              </a:rPr>
              <a:t>Lucas-Kanade</a:t>
            </a:r>
            <a:r>
              <a:rPr lang="vi-VN">
                <a:solidFill>
                  <a:srgbClr val="333333"/>
                </a:solidFill>
                <a:latin typeface="Arial"/>
                <a:ea typeface="+mn-lt"/>
                <a:cs typeface="Arial"/>
              </a:rPr>
              <a:t> hoặc </a:t>
            </a:r>
            <a:r>
              <a:rPr lang="vi-VN" err="1">
                <a:solidFill>
                  <a:srgbClr val="333333"/>
                </a:solidFill>
                <a:latin typeface="Arial"/>
                <a:ea typeface="+mn-lt"/>
                <a:cs typeface="Arial"/>
              </a:rPr>
              <a:t>Farneback</a:t>
            </a:r>
            <a:r>
              <a:rPr lang="vi-VN">
                <a:solidFill>
                  <a:srgbClr val="333333"/>
                </a:solidFill>
                <a:latin typeface="Arial"/>
                <a:ea typeface="+mn-lt"/>
                <a:cs typeface="Arial"/>
              </a:rPr>
              <a:t> để ước lượng chuyển động của các điểm ảnh và theo dõi biên dựa trên chuyển động</a:t>
            </a:r>
            <a:r>
              <a:rPr lang="vi-VN">
                <a:solidFill>
                  <a:srgbClr val="333333"/>
                </a:solidFill>
                <a:latin typeface="Arial"/>
                <a:cs typeface="Arial"/>
              </a:rPr>
              <a:t> này</a:t>
            </a:r>
            <a:r>
              <a:rPr lang="vi-VN">
                <a:solidFill>
                  <a:srgbClr val="333333"/>
                </a:solidFill>
                <a:latin typeface="Arial"/>
                <a:ea typeface="+mn-lt"/>
                <a:cs typeface="Arial"/>
              </a:rPr>
              <a:t>.</a:t>
            </a:r>
            <a:endParaRPr lang="vi-VN"/>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601822FB-D887-B938-23DF-F80F729B3816}"/>
              </a:ext>
            </a:extLst>
          </p:cNvPr>
          <p:cNvSpPr txBox="1"/>
          <p:nvPr/>
        </p:nvSpPr>
        <p:spPr>
          <a:xfrm>
            <a:off x="801725" y="143010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B. Theo dõi biên (</a:t>
            </a:r>
            <a:r>
              <a:rPr lang="vi-VN" b="1" err="1">
                <a:latin typeface="Arial"/>
                <a:cs typeface="Arial"/>
              </a:rPr>
              <a:t>Edge</a:t>
            </a:r>
            <a:r>
              <a:rPr lang="vi-VN" b="1">
                <a:latin typeface="Arial"/>
                <a:cs typeface="Arial"/>
              </a:rPr>
              <a:t> </a:t>
            </a:r>
            <a:r>
              <a:rPr lang="vi-VN" b="1" err="1">
                <a:latin typeface="Arial"/>
                <a:cs typeface="Arial"/>
              </a:rPr>
              <a:t>Tracking</a:t>
            </a:r>
            <a:r>
              <a:rPr lang="vi-VN" b="1">
                <a:latin typeface="Arial"/>
                <a:cs typeface="Arial"/>
              </a:rPr>
              <a:t>)</a:t>
            </a:r>
            <a:endParaRPr lang="vi-VN"/>
          </a:p>
        </p:txBody>
      </p:sp>
    </p:spTree>
    <p:extLst>
      <p:ext uri="{BB962C8B-B14F-4D97-AF65-F5344CB8AC3E}">
        <p14:creationId xmlns:p14="http://schemas.microsoft.com/office/powerpoint/2010/main" val="378888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2. Hướng tiếp cận</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249187" y="1917640"/>
            <a:ext cx="8461447" cy="4196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b="1" i="1">
                <a:solidFill>
                  <a:srgbClr val="333333"/>
                </a:solidFill>
                <a:latin typeface="Arial"/>
                <a:ea typeface="+mn-lt"/>
                <a:cs typeface="Arial"/>
              </a:rPr>
              <a:t>   Đảm bảo tính nhất quán của biên qua các khung hình bằng cách sử dụng thông tin từ các khung hình trước đó.</a:t>
            </a:r>
            <a:endParaRPr lang="vi-VN">
              <a:cs typeface="Arial" panose="020B0604020202020204" pitchFamily="34" charset="0"/>
            </a:endParaRPr>
          </a:p>
          <a:p>
            <a:pPr algn="just">
              <a:lnSpc>
                <a:spcPct val="150000"/>
              </a:lnSpc>
            </a:pPr>
            <a:endParaRPr lang="vi-VN" b="1" i="1">
              <a:solidFill>
                <a:srgbClr val="333333"/>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Phương pháp dựa trên </a:t>
            </a:r>
            <a:r>
              <a:rPr lang="vi-VN" err="1">
                <a:solidFill>
                  <a:srgbClr val="333333"/>
                </a:solidFill>
                <a:latin typeface="Arial"/>
                <a:ea typeface="+mn-lt"/>
                <a:cs typeface="Arial"/>
              </a:rPr>
              <a:t>Kalman</a:t>
            </a:r>
            <a:r>
              <a:rPr lang="vi-VN">
                <a:solidFill>
                  <a:srgbClr val="333333"/>
                </a:solidFill>
                <a:latin typeface="Arial"/>
                <a:ea typeface="+mn-lt"/>
                <a:cs typeface="Arial"/>
              </a:rPr>
              <a:t> </a:t>
            </a:r>
            <a:r>
              <a:rPr lang="vi-VN" err="1">
                <a:solidFill>
                  <a:srgbClr val="333333"/>
                </a:solidFill>
                <a:latin typeface="Arial"/>
                <a:ea typeface="+mn-lt"/>
                <a:cs typeface="Arial"/>
              </a:rPr>
              <a:t>Filter</a:t>
            </a:r>
            <a:r>
              <a:rPr lang="vi-VN">
                <a:solidFill>
                  <a:srgbClr val="333333"/>
                </a:solidFill>
                <a:latin typeface="Arial"/>
                <a:ea typeface="+mn-lt"/>
                <a:cs typeface="Arial"/>
              </a:rPr>
              <a:t>: Sử dụng bộ lọc </a:t>
            </a:r>
            <a:r>
              <a:rPr lang="vi-VN" err="1">
                <a:solidFill>
                  <a:srgbClr val="333333"/>
                </a:solidFill>
                <a:latin typeface="Arial"/>
                <a:ea typeface="+mn-lt"/>
                <a:cs typeface="Arial"/>
              </a:rPr>
              <a:t>Kalman</a:t>
            </a:r>
            <a:r>
              <a:rPr lang="vi-VN">
                <a:solidFill>
                  <a:srgbClr val="333333"/>
                </a:solidFill>
                <a:latin typeface="Arial"/>
                <a:ea typeface="+mn-lt"/>
                <a:cs typeface="Arial"/>
              </a:rPr>
              <a:t> để dự đoán và cập nhật vị trí của biên trong các khung hình tiếp theo.</a:t>
            </a:r>
            <a:endParaRPr lang="vi-VN">
              <a:latin typeface="Arial"/>
              <a:cs typeface="Arial"/>
            </a:endParaRPr>
          </a:p>
          <a:p>
            <a:pPr marL="285750" indent="-285750" algn="just">
              <a:lnSpc>
                <a:spcPct val="150000"/>
              </a:lnSpc>
              <a:buFont typeface="Wingdings"/>
              <a:buChar char="v"/>
            </a:pPr>
            <a:r>
              <a:rPr lang="vi-VN">
                <a:solidFill>
                  <a:srgbClr val="333333"/>
                </a:solidFill>
                <a:latin typeface="Arial"/>
                <a:ea typeface="+mn-lt"/>
                <a:cs typeface="Arial"/>
              </a:rPr>
              <a:t>Phương pháp dựa trên mạng neural hồi quy (Recurrent Neural </a:t>
            </a:r>
            <a:r>
              <a:rPr lang="vi-VN" err="1">
                <a:solidFill>
                  <a:srgbClr val="333333"/>
                </a:solidFill>
                <a:latin typeface="Arial"/>
                <a:ea typeface="+mn-lt"/>
                <a:cs typeface="Arial"/>
              </a:rPr>
              <a:t>Networks</a:t>
            </a:r>
            <a:r>
              <a:rPr lang="vi-VN">
                <a:solidFill>
                  <a:srgbClr val="333333"/>
                </a:solidFill>
                <a:latin typeface="Arial"/>
                <a:ea typeface="+mn-lt"/>
                <a:cs typeface="Arial"/>
              </a:rPr>
              <a:t> - </a:t>
            </a:r>
            <a:r>
              <a:rPr lang="vi-VN" err="1">
                <a:solidFill>
                  <a:srgbClr val="333333"/>
                </a:solidFill>
                <a:latin typeface="Arial"/>
                <a:ea typeface="+mn-lt"/>
                <a:cs typeface="Arial"/>
              </a:rPr>
              <a:t>RNNs</a:t>
            </a:r>
            <a:r>
              <a:rPr lang="vi-VN">
                <a:solidFill>
                  <a:srgbClr val="333333"/>
                </a:solidFill>
                <a:latin typeface="Arial"/>
                <a:ea typeface="+mn-lt"/>
                <a:cs typeface="Arial"/>
              </a:rPr>
              <a:t>): Sử dụng các mô hình RNN, đặc biệt là LSTM hoặc GRU, để nắm bắt mối quan hệ thời gian giữa các khung </a:t>
            </a:r>
            <a:r>
              <a:rPr lang="vi-VN">
                <a:solidFill>
                  <a:srgbClr val="333333"/>
                </a:solidFill>
                <a:latin typeface="Arial"/>
                <a:cs typeface="Arial"/>
              </a:rPr>
              <a:t>hình</a:t>
            </a:r>
            <a:r>
              <a:rPr lang="vi-VN">
                <a:solidFill>
                  <a:srgbClr val="333333"/>
                </a:solidFill>
                <a:latin typeface="Arial"/>
                <a:ea typeface="+mn-lt"/>
                <a:cs typeface="Arial"/>
              </a:rPr>
              <a:t>.</a:t>
            </a:r>
            <a:endParaRPr lang="vi-VN">
              <a:latin typeface="Arial"/>
              <a:cs typeface="Arial"/>
            </a:endParaRPr>
          </a:p>
          <a:p>
            <a:pPr algn="just">
              <a:lnSpc>
                <a:spcPct val="150000"/>
              </a:lnSpc>
            </a:pPr>
            <a:endParaRPr lang="vi-VN">
              <a:solidFill>
                <a:srgbClr val="333333"/>
              </a:solidFill>
              <a:latin typeface="Arial"/>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601822FB-D887-B938-23DF-F80F729B3816}"/>
              </a:ext>
            </a:extLst>
          </p:cNvPr>
          <p:cNvSpPr txBox="1"/>
          <p:nvPr/>
        </p:nvSpPr>
        <p:spPr>
          <a:xfrm>
            <a:off x="801725" y="143010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C. Kết hợp thông tin thời gian (</a:t>
            </a:r>
            <a:r>
              <a:rPr lang="vi-VN" b="1" err="1">
                <a:latin typeface="Arial"/>
                <a:cs typeface="Arial"/>
              </a:rPr>
              <a:t>Temporal</a:t>
            </a:r>
            <a:r>
              <a:rPr lang="vi-VN" b="1">
                <a:latin typeface="Arial"/>
                <a:cs typeface="Arial"/>
              </a:rPr>
              <a:t> </a:t>
            </a:r>
            <a:r>
              <a:rPr lang="vi-VN" b="1" err="1">
                <a:latin typeface="Arial"/>
                <a:cs typeface="Arial"/>
              </a:rPr>
              <a:t>Coherence</a:t>
            </a:r>
            <a:r>
              <a:rPr lang="vi-VN" b="1">
                <a:latin typeface="Arial"/>
                <a:cs typeface="Arial"/>
              </a:rPr>
              <a:t>)</a:t>
            </a:r>
            <a:endParaRPr lang="vi-VN"/>
          </a:p>
        </p:txBody>
      </p:sp>
    </p:spTree>
    <p:extLst>
      <p:ext uri="{BB962C8B-B14F-4D97-AF65-F5344CB8AC3E}">
        <p14:creationId xmlns:p14="http://schemas.microsoft.com/office/powerpoint/2010/main" val="15427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2. Hướng tiếp cận</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249187" y="1917640"/>
            <a:ext cx="8461447" cy="2534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Các mạng CNN và RNN kết hợp: Sử dụng các mô hình CNN để phát hiện biên trong từng khung hình và RNN để theo dõi và đảm bảo tính nhất quán của biên qua các khung hình.</a:t>
            </a:r>
            <a:endParaRPr lang="vi-VN">
              <a:latin typeface="Arial"/>
              <a:cs typeface="Arial"/>
            </a:endParaRPr>
          </a:p>
          <a:p>
            <a:pPr marL="285750" indent="-285750" algn="just">
              <a:lnSpc>
                <a:spcPct val="150000"/>
              </a:lnSpc>
              <a:buFont typeface="Wingdings"/>
              <a:buChar char="v"/>
            </a:pPr>
            <a:r>
              <a:rPr lang="vi-VN">
                <a:solidFill>
                  <a:srgbClr val="333333"/>
                </a:solidFill>
                <a:latin typeface="Arial"/>
                <a:ea typeface="+mn-lt"/>
                <a:cs typeface="Arial"/>
              </a:rPr>
              <a:t>Mạng </a:t>
            </a:r>
            <a:r>
              <a:rPr lang="vi-VN" err="1">
                <a:solidFill>
                  <a:srgbClr val="333333"/>
                </a:solidFill>
                <a:latin typeface="Arial"/>
                <a:ea typeface="+mn-lt"/>
                <a:cs typeface="Arial"/>
              </a:rPr>
              <a:t>segmentation</a:t>
            </a:r>
            <a:r>
              <a:rPr lang="vi-VN">
                <a:solidFill>
                  <a:srgbClr val="333333"/>
                </a:solidFill>
                <a:latin typeface="Arial"/>
                <a:ea typeface="+mn-lt"/>
                <a:cs typeface="Arial"/>
              </a:rPr>
              <a:t> tiên tiến: Sử dụng các mô hình </a:t>
            </a:r>
            <a:r>
              <a:rPr lang="vi-VN" err="1">
                <a:solidFill>
                  <a:srgbClr val="333333"/>
                </a:solidFill>
                <a:latin typeface="Arial"/>
                <a:ea typeface="+mn-lt"/>
                <a:cs typeface="Arial"/>
              </a:rPr>
              <a:t>segmentation</a:t>
            </a:r>
            <a:r>
              <a:rPr lang="vi-VN">
                <a:solidFill>
                  <a:srgbClr val="333333"/>
                </a:solidFill>
                <a:latin typeface="Arial"/>
                <a:ea typeface="+mn-lt"/>
                <a:cs typeface="Arial"/>
              </a:rPr>
              <a:t> tiên tiến như </a:t>
            </a:r>
            <a:r>
              <a:rPr lang="vi-VN" err="1">
                <a:solidFill>
                  <a:srgbClr val="333333"/>
                </a:solidFill>
                <a:latin typeface="Arial"/>
                <a:ea typeface="+mn-lt"/>
                <a:cs typeface="Arial"/>
              </a:rPr>
              <a:t>Mask</a:t>
            </a:r>
            <a:r>
              <a:rPr lang="vi-VN">
                <a:solidFill>
                  <a:srgbClr val="333333"/>
                </a:solidFill>
                <a:latin typeface="Arial"/>
                <a:ea typeface="+mn-lt"/>
                <a:cs typeface="Arial"/>
              </a:rPr>
              <a:t> R-CNN hoặc U-</a:t>
            </a:r>
            <a:r>
              <a:rPr lang="vi-VN" err="1">
                <a:solidFill>
                  <a:srgbClr val="333333"/>
                </a:solidFill>
                <a:latin typeface="Arial"/>
                <a:ea typeface="+mn-lt"/>
                <a:cs typeface="Arial"/>
              </a:rPr>
              <a:t>Net</a:t>
            </a:r>
            <a:r>
              <a:rPr lang="vi-VN">
                <a:solidFill>
                  <a:srgbClr val="333333"/>
                </a:solidFill>
                <a:latin typeface="Arial"/>
                <a:ea typeface="+mn-lt"/>
                <a:cs typeface="Arial"/>
              </a:rPr>
              <a:t> đã được huấn luyện để phân vùng đối tượng trong ảnh </a:t>
            </a:r>
            <a:r>
              <a:rPr lang="vi-VN">
                <a:solidFill>
                  <a:srgbClr val="333333"/>
                </a:solidFill>
                <a:latin typeface="Arial"/>
                <a:cs typeface="Arial"/>
              </a:rPr>
              <a:t>động</a:t>
            </a:r>
            <a:r>
              <a:rPr lang="vi-VN">
                <a:solidFill>
                  <a:srgbClr val="333333"/>
                </a:solidFill>
                <a:latin typeface="Arial"/>
                <a:ea typeface="+mn-lt"/>
                <a:cs typeface="Arial"/>
              </a:rPr>
              <a:t>.</a:t>
            </a:r>
            <a:endParaRPr lang="vi-VN"/>
          </a:p>
        </p:txBody>
      </p:sp>
      <p:sp>
        <p:nvSpPr>
          <p:cNvPr id="3" name="Hộp Văn bản 2">
            <a:extLst>
              <a:ext uri="{FF2B5EF4-FFF2-40B4-BE49-F238E27FC236}">
                <a16:creationId xmlns:a16="http://schemas.microsoft.com/office/drawing/2014/main" id="{601822FB-D887-B938-23DF-F80F729B3816}"/>
              </a:ext>
            </a:extLst>
          </p:cNvPr>
          <p:cNvSpPr txBox="1"/>
          <p:nvPr/>
        </p:nvSpPr>
        <p:spPr>
          <a:xfrm>
            <a:off x="801725" y="143010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D. </a:t>
            </a:r>
            <a:r>
              <a:rPr lang="vi-VN" b="1">
                <a:solidFill>
                  <a:srgbClr val="000000"/>
                </a:solidFill>
                <a:latin typeface="Arial"/>
                <a:cs typeface="Arial"/>
              </a:rPr>
              <a:t>Sử dụng mô hình học sâu (</a:t>
            </a:r>
            <a:r>
              <a:rPr lang="vi-VN" b="1" err="1">
                <a:solidFill>
                  <a:srgbClr val="000000"/>
                </a:solidFill>
                <a:latin typeface="Arial"/>
                <a:cs typeface="Arial"/>
              </a:rPr>
              <a:t>Deep</a:t>
            </a:r>
            <a:r>
              <a:rPr lang="vi-VN" b="1">
                <a:solidFill>
                  <a:srgbClr val="000000"/>
                </a:solidFill>
                <a:latin typeface="Arial"/>
                <a:cs typeface="Arial"/>
              </a:rPr>
              <a:t> </a:t>
            </a:r>
            <a:r>
              <a:rPr lang="vi-VN" b="1" err="1">
                <a:solidFill>
                  <a:srgbClr val="000000"/>
                </a:solidFill>
                <a:latin typeface="Arial"/>
                <a:cs typeface="Arial"/>
              </a:rPr>
              <a:t>Learning</a:t>
            </a:r>
            <a:r>
              <a:rPr lang="vi-VN" b="1">
                <a:solidFill>
                  <a:srgbClr val="000000"/>
                </a:solidFill>
                <a:latin typeface="Arial"/>
                <a:cs typeface="Arial"/>
              </a:rPr>
              <a:t>)</a:t>
            </a:r>
            <a:endParaRPr lang="vi-VN">
              <a:solidFill>
                <a:srgbClr val="000000"/>
              </a:solidFill>
              <a:latin typeface="Arial"/>
              <a:cs typeface="Arial"/>
            </a:endParaRPr>
          </a:p>
        </p:txBody>
      </p:sp>
    </p:spTree>
    <p:extLst>
      <p:ext uri="{BB962C8B-B14F-4D97-AF65-F5344CB8AC3E}">
        <p14:creationId xmlns:p14="http://schemas.microsoft.com/office/powerpoint/2010/main" val="471675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2. Hướng tiếp cận</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35860" y="2351005"/>
            <a:ext cx="8461447" cy="2118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err="1">
                <a:solidFill>
                  <a:srgbClr val="333333"/>
                </a:solidFill>
                <a:latin typeface="Arial"/>
                <a:ea typeface="+mn-lt"/>
                <a:cs typeface="Arial"/>
              </a:rPr>
              <a:t>Spatio-Temporal</a:t>
            </a:r>
            <a:r>
              <a:rPr lang="vi-VN">
                <a:solidFill>
                  <a:srgbClr val="333333"/>
                </a:solidFill>
                <a:latin typeface="Arial"/>
                <a:ea typeface="+mn-lt"/>
                <a:cs typeface="Arial"/>
              </a:rPr>
              <a:t> </a:t>
            </a:r>
            <a:r>
              <a:rPr lang="vi-VN" err="1">
                <a:solidFill>
                  <a:srgbClr val="333333"/>
                </a:solidFill>
                <a:latin typeface="Arial"/>
                <a:ea typeface="+mn-lt"/>
                <a:cs typeface="Arial"/>
              </a:rPr>
              <a:t>Graph</a:t>
            </a:r>
            <a:r>
              <a:rPr lang="vi-VN">
                <a:solidFill>
                  <a:srgbClr val="333333"/>
                </a:solidFill>
                <a:latin typeface="Arial"/>
                <a:ea typeface="+mn-lt"/>
                <a:cs typeface="Arial"/>
              </a:rPr>
              <a:t>: Sử dụng đồ thị không gian-thời gian để mô hình hóa mối quan hệ giữa các biên trong không gian và thời gian.</a:t>
            </a:r>
            <a:endParaRPr lang="vi-VN">
              <a:solidFill>
                <a:srgbClr val="000000"/>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3D </a:t>
            </a:r>
            <a:r>
              <a:rPr lang="vi-VN" err="1">
                <a:solidFill>
                  <a:srgbClr val="333333"/>
                </a:solidFill>
                <a:latin typeface="Arial"/>
                <a:ea typeface="+mn-lt"/>
                <a:cs typeface="Arial"/>
              </a:rPr>
              <a:t>Convolutional</a:t>
            </a:r>
            <a:r>
              <a:rPr lang="vi-VN">
                <a:solidFill>
                  <a:srgbClr val="333333"/>
                </a:solidFill>
                <a:latin typeface="Arial"/>
                <a:ea typeface="+mn-lt"/>
                <a:cs typeface="Arial"/>
              </a:rPr>
              <a:t> </a:t>
            </a:r>
            <a:r>
              <a:rPr lang="vi-VN" err="1">
                <a:solidFill>
                  <a:srgbClr val="333333"/>
                </a:solidFill>
                <a:latin typeface="Arial"/>
                <a:ea typeface="+mn-lt"/>
                <a:cs typeface="Arial"/>
              </a:rPr>
              <a:t>Networks</a:t>
            </a:r>
            <a:r>
              <a:rPr lang="vi-VN">
                <a:solidFill>
                  <a:srgbClr val="333333"/>
                </a:solidFill>
                <a:latin typeface="Arial"/>
                <a:ea typeface="+mn-lt"/>
                <a:cs typeface="Arial"/>
              </a:rPr>
              <a:t>: Sử dụng mạng 3D CNN để phân tích các khối dữ liệu </a:t>
            </a:r>
            <a:r>
              <a:rPr lang="vi-VN" err="1">
                <a:solidFill>
                  <a:srgbClr val="333333"/>
                </a:solidFill>
                <a:latin typeface="Arial"/>
                <a:ea typeface="+mn-lt"/>
                <a:cs typeface="Arial"/>
              </a:rPr>
              <a:t>video</a:t>
            </a:r>
            <a:r>
              <a:rPr lang="vi-VN">
                <a:solidFill>
                  <a:srgbClr val="333333"/>
                </a:solidFill>
                <a:latin typeface="Arial"/>
                <a:ea typeface="+mn-lt"/>
                <a:cs typeface="Arial"/>
              </a:rPr>
              <a:t>, bao gồm thông tin không gian và thời gian cùng lúc.</a:t>
            </a:r>
            <a:endParaRPr lang="vi-VN"/>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601822FB-D887-B938-23DF-F80F729B3816}"/>
              </a:ext>
            </a:extLst>
          </p:cNvPr>
          <p:cNvSpPr txBox="1"/>
          <p:nvPr/>
        </p:nvSpPr>
        <p:spPr>
          <a:xfrm>
            <a:off x="801725" y="1430104"/>
            <a:ext cx="767055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E. </a:t>
            </a:r>
            <a:r>
              <a:rPr lang="vi-VN" b="1">
                <a:solidFill>
                  <a:srgbClr val="000000"/>
                </a:solidFill>
                <a:latin typeface="Arial"/>
                <a:cs typeface="Arial"/>
              </a:rPr>
              <a:t>Tích hợp thông tin không gian và thời gian (</a:t>
            </a:r>
            <a:r>
              <a:rPr lang="vi-VN" b="1" err="1">
                <a:solidFill>
                  <a:srgbClr val="000000"/>
                </a:solidFill>
                <a:latin typeface="Arial"/>
                <a:cs typeface="Arial"/>
              </a:rPr>
              <a:t>Spatio-Temporal</a:t>
            </a:r>
            <a:r>
              <a:rPr lang="vi-VN" b="1">
                <a:solidFill>
                  <a:srgbClr val="000000"/>
                </a:solidFill>
                <a:latin typeface="Arial"/>
                <a:cs typeface="Arial"/>
              </a:rPr>
              <a:t> </a:t>
            </a:r>
            <a:r>
              <a:rPr lang="vi-VN" b="1" err="1">
                <a:solidFill>
                  <a:srgbClr val="000000"/>
                </a:solidFill>
                <a:latin typeface="Arial"/>
                <a:cs typeface="Arial"/>
              </a:rPr>
              <a:t>Information</a:t>
            </a:r>
            <a:r>
              <a:rPr lang="vi-VN" b="1">
                <a:solidFill>
                  <a:srgbClr val="000000"/>
                </a:solidFill>
                <a:latin typeface="Arial"/>
                <a:cs typeface="Arial"/>
              </a:rPr>
              <a:t>)</a:t>
            </a:r>
            <a:endParaRPr lang="vi-VN">
              <a:solidFill>
                <a:srgbClr val="000000"/>
              </a:solidFill>
              <a:latin typeface="Arial"/>
              <a:cs typeface="Arial"/>
            </a:endParaRPr>
          </a:p>
          <a:p>
            <a:endParaRPr lang="vi-VN" b="1">
              <a:solidFill>
                <a:srgbClr val="000000"/>
              </a:solidFill>
              <a:latin typeface="Arial"/>
              <a:cs typeface="Arial"/>
            </a:endParaRPr>
          </a:p>
        </p:txBody>
      </p:sp>
    </p:spTree>
    <p:extLst>
      <p:ext uri="{BB962C8B-B14F-4D97-AF65-F5344CB8AC3E}">
        <p14:creationId xmlns:p14="http://schemas.microsoft.com/office/powerpoint/2010/main" val="2886379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21451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000" b="1">
                <a:latin typeface="Arial"/>
                <a:cs typeface="Arial"/>
              </a:rPr>
              <a:t>Khái niệm </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227517" y="1635952"/>
            <a:ext cx="8168926" cy="2118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Phương pháp phân vùng ảnh sử dụng các lực và ràng buộc năng lượng.</a:t>
            </a:r>
            <a:endParaRPr lang="vi-VN"/>
          </a:p>
          <a:p>
            <a:pPr marL="285750" indent="-285750" algn="just">
              <a:lnSpc>
                <a:spcPct val="150000"/>
              </a:lnSpc>
              <a:buFont typeface="Wingdings"/>
              <a:buChar char="v"/>
            </a:pPr>
            <a:r>
              <a:rPr lang="vi-VN">
                <a:solidFill>
                  <a:srgbClr val="333333"/>
                </a:solidFill>
                <a:latin typeface="Arial"/>
                <a:ea typeface="+mn-lt"/>
                <a:cs typeface="Arial"/>
              </a:rPr>
              <a:t>Tách các </a:t>
            </a:r>
            <a:r>
              <a:rPr lang="vi-VN" err="1">
                <a:solidFill>
                  <a:srgbClr val="333333"/>
                </a:solidFill>
                <a:latin typeface="Arial"/>
                <a:ea typeface="+mn-lt"/>
                <a:cs typeface="Arial"/>
              </a:rPr>
              <a:t>pixel</a:t>
            </a:r>
            <a:r>
              <a:rPr lang="vi-VN">
                <a:solidFill>
                  <a:srgbClr val="333333"/>
                </a:solidFill>
                <a:latin typeface="Arial"/>
                <a:ea typeface="+mn-lt"/>
                <a:cs typeface="Arial"/>
              </a:rPr>
              <a:t> mong muốn khỏi ảnh để xử lý và phân tích chuyên sâu hơn.</a:t>
            </a:r>
          </a:p>
          <a:p>
            <a:pPr marL="285750" indent="-285750" algn="just">
              <a:lnSpc>
                <a:spcPct val="150000"/>
              </a:lnSpc>
              <a:buFont typeface="Wingdings"/>
              <a:buChar char="v"/>
            </a:pPr>
            <a:r>
              <a:rPr lang="vi-VN">
                <a:solidFill>
                  <a:srgbClr val="333333"/>
                </a:solidFill>
                <a:latin typeface="Arial"/>
                <a:ea typeface="+mn-lt"/>
                <a:cs typeface="Arial"/>
              </a:rPr>
              <a:t>Đường bao (</a:t>
            </a:r>
            <a:r>
              <a:rPr lang="vi-VN" err="1">
                <a:solidFill>
                  <a:srgbClr val="333333"/>
                </a:solidFill>
                <a:latin typeface="Arial"/>
                <a:ea typeface="+mn-lt"/>
                <a:cs typeface="Arial"/>
              </a:rPr>
              <a:t>contours</a:t>
            </a:r>
            <a:r>
              <a:rPr lang="vi-VN">
                <a:solidFill>
                  <a:srgbClr val="333333"/>
                </a:solidFill>
                <a:latin typeface="Arial"/>
                <a:ea typeface="+mn-lt"/>
                <a:cs typeface="Arial"/>
              </a:rPr>
              <a:t>) là ranh giới xác định vùng được quan tâm của ảnh</a:t>
            </a:r>
          </a:p>
          <a:p>
            <a:pPr marL="285750" indent="-285750" algn="just">
              <a:lnSpc>
                <a:spcPct val="150000"/>
              </a:lnSpc>
              <a:buFont typeface="Wingdings"/>
              <a:buChar char="v"/>
            </a:pPr>
            <a:endParaRPr lang="vi-VN">
              <a:solidFill>
                <a:srgbClr val="333333"/>
              </a:solidFill>
              <a:latin typeface="Arial"/>
              <a:ea typeface="+mn-lt"/>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pic>
        <p:nvPicPr>
          <p:cNvPr id="3" name="Hình ảnh 2" descr="plot active contours">
            <a:extLst>
              <a:ext uri="{FF2B5EF4-FFF2-40B4-BE49-F238E27FC236}">
                <a16:creationId xmlns:a16="http://schemas.microsoft.com/office/drawing/2014/main" id="{25172EF1-1DE4-D631-D9C9-412C1BF89454}"/>
              </a:ext>
            </a:extLst>
          </p:cNvPr>
          <p:cNvPicPr>
            <a:picLocks noChangeAspect="1"/>
          </p:cNvPicPr>
          <p:nvPr/>
        </p:nvPicPr>
        <p:blipFill>
          <a:blip r:embed="rId2"/>
          <a:stretch>
            <a:fillRect/>
          </a:stretch>
        </p:blipFill>
        <p:spPr>
          <a:xfrm>
            <a:off x="2938749" y="3117773"/>
            <a:ext cx="2743200" cy="2743200"/>
          </a:xfrm>
          <a:prstGeom prst="rect">
            <a:avLst/>
          </a:prstGeom>
        </p:spPr>
      </p:pic>
    </p:spTree>
    <p:extLst>
      <p:ext uri="{BB962C8B-B14F-4D97-AF65-F5344CB8AC3E}">
        <p14:creationId xmlns:p14="http://schemas.microsoft.com/office/powerpoint/2010/main" val="3654044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33260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Cách hoạt động </a:t>
            </a:r>
            <a:endParaRPr lang="vi-VN"/>
          </a:p>
        </p:txBody>
      </p:sp>
      <p:sp>
        <p:nvSpPr>
          <p:cNvPr id="8" name="Hộp Văn bản 7">
            <a:extLst>
              <a:ext uri="{FF2B5EF4-FFF2-40B4-BE49-F238E27FC236}">
                <a16:creationId xmlns:a16="http://schemas.microsoft.com/office/drawing/2014/main" id="{D954F26E-3783-199E-C940-099F360EC467}"/>
              </a:ext>
            </a:extLst>
          </p:cNvPr>
          <p:cNvSpPr txBox="1"/>
          <p:nvPr/>
        </p:nvSpPr>
        <p:spPr>
          <a:xfrm>
            <a:off x="613108" y="1718578"/>
            <a:ext cx="8313619"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Tiền xử lý ảnh:</a:t>
            </a:r>
            <a:endParaRPr lang="vi-VN"/>
          </a:p>
          <a:p>
            <a:pPr marL="742950" lvl="1" indent="-285750" algn="just">
              <a:lnSpc>
                <a:spcPct val="150000"/>
              </a:lnSpc>
              <a:buFont typeface="Courier New"/>
              <a:buChar char="o"/>
            </a:pPr>
            <a:r>
              <a:rPr lang="vi-VN">
                <a:solidFill>
                  <a:srgbClr val="333333"/>
                </a:solidFill>
                <a:latin typeface="Arial"/>
                <a:ea typeface="+mn-lt"/>
                <a:cs typeface="Arial"/>
              </a:rPr>
              <a:t> chuyển đổi ảnh ban đầu thành ảnh </a:t>
            </a:r>
            <a:r>
              <a:rPr lang="vi-VN" err="1">
                <a:solidFill>
                  <a:srgbClr val="333333"/>
                </a:solidFill>
                <a:latin typeface="Arial"/>
                <a:ea typeface="+mn-lt"/>
                <a:cs typeface="Arial"/>
              </a:rPr>
              <a:t>grayscale</a:t>
            </a:r>
            <a:endParaRPr lang="vi-VN">
              <a:solidFill>
                <a:srgbClr val="333333"/>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Khởi tạo hàm </a:t>
            </a:r>
            <a:r>
              <a:rPr lang="vi-VN" err="1">
                <a:solidFill>
                  <a:srgbClr val="333333"/>
                </a:solidFill>
                <a:latin typeface="Arial"/>
                <a:ea typeface="+mn-lt"/>
                <a:cs typeface="Arial"/>
              </a:rPr>
              <a:t>Level</a:t>
            </a:r>
            <a:r>
              <a:rPr lang="vi-VN">
                <a:solidFill>
                  <a:srgbClr val="333333"/>
                </a:solidFill>
                <a:latin typeface="Arial"/>
                <a:ea typeface="+mn-lt"/>
                <a:cs typeface="Arial"/>
              </a:rPr>
              <a:t> </a:t>
            </a:r>
            <a:r>
              <a:rPr lang="vi-VN" err="1">
                <a:solidFill>
                  <a:srgbClr val="333333"/>
                </a:solidFill>
                <a:latin typeface="Arial"/>
                <a:ea typeface="+mn-lt"/>
                <a:cs typeface="Arial"/>
              </a:rPr>
              <a:t>Set</a:t>
            </a:r>
            <a:r>
              <a:rPr lang="vi-VN">
                <a:solidFill>
                  <a:srgbClr val="333333"/>
                </a:solidFill>
                <a:latin typeface="Arial"/>
                <a:ea typeface="+mn-lt"/>
                <a:cs typeface="Arial"/>
              </a:rPr>
              <a:t> (LSF):</a:t>
            </a:r>
          </a:p>
          <a:p>
            <a:pPr marL="742950" lvl="1" indent="-285750" algn="just">
              <a:lnSpc>
                <a:spcPct val="150000"/>
              </a:lnSpc>
              <a:buFont typeface="Courier New"/>
              <a:buChar char="o"/>
            </a:pPr>
            <a:r>
              <a:rPr lang="vi-VN">
                <a:solidFill>
                  <a:srgbClr val="333333"/>
                </a:solidFill>
                <a:latin typeface="Arial"/>
                <a:cs typeface="Arial"/>
              </a:rPr>
              <a:t>Định nghĩa một đường viền ban đầu (LSF)</a:t>
            </a:r>
          </a:p>
          <a:p>
            <a:pPr marL="285750" indent="-285750" algn="just">
              <a:lnSpc>
                <a:spcPct val="150000"/>
              </a:lnSpc>
              <a:buFont typeface="Wingdings"/>
              <a:buChar char="v"/>
            </a:pPr>
            <a:r>
              <a:rPr lang="vi-VN">
                <a:solidFill>
                  <a:srgbClr val="333333"/>
                </a:solidFill>
                <a:latin typeface="Arial"/>
                <a:cs typeface="Arial"/>
              </a:rPr>
              <a:t>Phát triển đường cong</a:t>
            </a:r>
          </a:p>
          <a:p>
            <a:pPr marL="742950" lvl="1" indent="-285750" algn="just">
              <a:lnSpc>
                <a:spcPct val="150000"/>
              </a:lnSpc>
              <a:buFont typeface="Courier New"/>
              <a:buChar char="o"/>
            </a:pPr>
            <a:r>
              <a:rPr lang="vi-VN">
                <a:solidFill>
                  <a:srgbClr val="333333"/>
                </a:solidFill>
                <a:latin typeface="Arial"/>
                <a:cs typeface="Arial"/>
              </a:rPr>
              <a:t>Tính toán năng lượng, phân tích độ cong, tính toán độ dốc và cập nhật LSF</a:t>
            </a:r>
          </a:p>
          <a:p>
            <a:pPr marL="742950" lvl="1" indent="-285750" algn="just">
              <a:lnSpc>
                <a:spcPct val="150000"/>
              </a:lnSpc>
              <a:buFont typeface="Courier New"/>
              <a:buChar char="o"/>
            </a:pPr>
            <a:r>
              <a:rPr lang="vi-VN">
                <a:solidFill>
                  <a:srgbClr val="333333"/>
                </a:solidFill>
                <a:latin typeface="Arial"/>
                <a:cs typeface="Arial"/>
              </a:rPr>
              <a:t>Điều chỉnh thông số thích hợp</a:t>
            </a:r>
          </a:p>
          <a:p>
            <a:pPr marL="285750" indent="-285750" algn="just">
              <a:lnSpc>
                <a:spcPct val="150000"/>
              </a:lnSpc>
              <a:buFont typeface="Wingdings"/>
              <a:buChar char="v"/>
            </a:pPr>
            <a:endParaRPr lang="vi-VN">
              <a:solidFill>
                <a:srgbClr val="333333"/>
              </a:solidFill>
              <a:latin typeface="Arial"/>
              <a:cs typeface="Arial"/>
            </a:endParaRPr>
          </a:p>
        </p:txBody>
      </p:sp>
      <p:sp>
        <p:nvSpPr>
          <p:cNvPr id="9" name="Title 2">
            <a:extLst>
              <a:ext uri="{FF2B5EF4-FFF2-40B4-BE49-F238E27FC236}">
                <a16:creationId xmlns:a16="http://schemas.microsoft.com/office/drawing/2014/main" id="{FE8EFDAD-D123-CBD4-B4E4-82FB3D62D7F5}"/>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1726070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33260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Cách hoạt động </a:t>
            </a:r>
            <a:endParaRPr lang="vi-VN"/>
          </a:p>
        </p:txBody>
      </p:sp>
      <p:sp>
        <p:nvSpPr>
          <p:cNvPr id="8" name="Hộp Văn bản 7">
            <a:extLst>
              <a:ext uri="{FF2B5EF4-FFF2-40B4-BE49-F238E27FC236}">
                <a16:creationId xmlns:a16="http://schemas.microsoft.com/office/drawing/2014/main" id="{D954F26E-3783-199E-C940-099F360EC467}"/>
              </a:ext>
            </a:extLst>
          </p:cNvPr>
          <p:cNvSpPr txBox="1"/>
          <p:nvPr/>
        </p:nvSpPr>
        <p:spPr>
          <a:xfrm>
            <a:off x="709505" y="1539554"/>
            <a:ext cx="8327390"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Năng lượng nội tại :</a:t>
            </a:r>
            <a:endParaRPr lang="vi-VN">
              <a:solidFill>
                <a:srgbClr val="000000"/>
              </a:solidFill>
              <a:latin typeface="Arial"/>
              <a:ea typeface="+mn-lt"/>
              <a:cs typeface="Arial"/>
            </a:endParaRPr>
          </a:p>
          <a:p>
            <a:pPr marL="742950" lvl="1" indent="-285750" algn="just">
              <a:lnSpc>
                <a:spcPct val="150000"/>
              </a:lnSpc>
              <a:buFont typeface="Wingdings"/>
              <a:buChar char="o"/>
            </a:pPr>
            <a:r>
              <a:rPr lang="vi-VN">
                <a:solidFill>
                  <a:srgbClr val="333333"/>
                </a:solidFill>
                <a:latin typeface="Arial"/>
                <a:cs typeface="Arial"/>
              </a:rPr>
              <a:t>Năng lượng đàn hồi</a:t>
            </a:r>
          </a:p>
          <a:p>
            <a:pPr marL="742950" lvl="1" indent="-285750" algn="just">
              <a:lnSpc>
                <a:spcPct val="150000"/>
              </a:lnSpc>
              <a:buFont typeface="Wingdings"/>
              <a:buChar char="o"/>
            </a:pPr>
            <a:r>
              <a:rPr lang="vi-VN">
                <a:solidFill>
                  <a:srgbClr val="333333"/>
                </a:solidFill>
                <a:latin typeface="Arial"/>
                <a:cs typeface="Arial"/>
              </a:rPr>
              <a:t>Năng lượng uốn cong</a:t>
            </a:r>
          </a:p>
          <a:p>
            <a:pPr marL="285750" indent="-285750" algn="just">
              <a:lnSpc>
                <a:spcPct val="150000"/>
              </a:lnSpc>
              <a:buFont typeface="Wingdings,Sans-Serif"/>
              <a:buChar char="v"/>
            </a:pPr>
            <a:r>
              <a:rPr lang="vi-VN">
                <a:solidFill>
                  <a:srgbClr val="333333"/>
                </a:solidFill>
                <a:latin typeface="Arial"/>
                <a:cs typeface="Arial"/>
              </a:rPr>
              <a:t>Năng lượng bên ngoài :</a:t>
            </a:r>
            <a:endParaRPr lang="vi-VN">
              <a:solidFill>
                <a:srgbClr val="000000"/>
              </a:solidFill>
              <a:latin typeface="Arial"/>
              <a:cs typeface="Arial"/>
            </a:endParaRPr>
          </a:p>
          <a:p>
            <a:pPr marL="742950" lvl="1" indent="-285750" algn="just">
              <a:lnSpc>
                <a:spcPct val="150000"/>
              </a:lnSpc>
              <a:buFont typeface="Wingdings,Sans-Serif"/>
              <a:buChar char="o"/>
            </a:pPr>
            <a:r>
              <a:rPr lang="vi-VN">
                <a:solidFill>
                  <a:srgbClr val="333333"/>
                </a:solidFill>
                <a:latin typeface="Arial"/>
                <a:cs typeface="Arial"/>
              </a:rPr>
              <a:t>Thành phần năng lượng bên ngoài được rút ra từ chính ảnh, thường sử dụng phương pháp dựa trên độ dốc để nhấn mạnh các cạnh và chuyển tiếp</a:t>
            </a:r>
            <a:endParaRPr lang="en-US">
              <a:solidFill>
                <a:srgbClr val="000000"/>
              </a:solidFill>
              <a:latin typeface="Arial"/>
              <a:cs typeface="Arial"/>
            </a:endParaRPr>
          </a:p>
          <a:p>
            <a:pPr marL="742950" lvl="1" indent="-285750" algn="just">
              <a:lnSpc>
                <a:spcPct val="150000"/>
              </a:lnSpc>
              <a:buFont typeface="Wingdings,Sans-Serif"/>
              <a:buChar char="o"/>
            </a:pPr>
            <a:r>
              <a:rPr lang="vi-VN">
                <a:solidFill>
                  <a:srgbClr val="333333"/>
                </a:solidFill>
                <a:latin typeface="Arial"/>
                <a:cs typeface="Arial"/>
              </a:rPr>
              <a:t>Thu hút đường viền </a:t>
            </a:r>
            <a:r>
              <a:rPr lang="vi-VN" err="1">
                <a:solidFill>
                  <a:srgbClr val="333333"/>
                </a:solidFill>
                <a:latin typeface="Arial"/>
                <a:cs typeface="Arial"/>
              </a:rPr>
              <a:t>snake</a:t>
            </a:r>
            <a:r>
              <a:rPr lang="vi-VN">
                <a:solidFill>
                  <a:srgbClr val="333333"/>
                </a:solidFill>
                <a:latin typeface="Arial"/>
                <a:cs typeface="Arial"/>
              </a:rPr>
              <a:t> về phía biên của đối tượng và các đặc điểm quan tâm khác.</a:t>
            </a:r>
            <a:endParaRPr lang="vi-VN">
              <a:solidFill>
                <a:srgbClr val="000000"/>
              </a:solidFill>
              <a:latin typeface="Arial"/>
              <a:cs typeface="Arial"/>
            </a:endParaRPr>
          </a:p>
        </p:txBody>
      </p:sp>
      <p:sp>
        <p:nvSpPr>
          <p:cNvPr id="4" name="Title 2">
            <a:extLst>
              <a:ext uri="{FF2B5EF4-FFF2-40B4-BE49-F238E27FC236}">
                <a16:creationId xmlns:a16="http://schemas.microsoft.com/office/drawing/2014/main" id="{3EF5AA9F-ED13-9BB8-92F3-5E70BA8B7D8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3099542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33650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Mô hình con rắn là một kỹ thuật có khả năng giải quyết nhiều vấn đề phân đoạn. </a:t>
            </a:r>
            <a:endParaRPr lang="vi-VN">
              <a:solidFill>
                <a:srgbClr val="000000"/>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Chức năng chính của mô hình là xác định và phác thảo đối tượng mục tiêu để phân đoạn. Nó đòi hỏi một số kiến thức trước về hình dạng của đối tượng mục tiêu, đặc biệt đối với những thứ phức tạp. </a:t>
            </a:r>
            <a:endParaRPr lang="vi-VN">
              <a:solidFill>
                <a:srgbClr val="000000"/>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Các mô hình rắn hoạt động, thường được gọi là rắn, thường được cấu hình bằng cách sử dụng </a:t>
            </a:r>
            <a:r>
              <a:rPr lang="vi-VN" err="1">
                <a:solidFill>
                  <a:srgbClr val="333333"/>
                </a:solidFill>
                <a:latin typeface="Arial"/>
                <a:ea typeface="+mn-lt"/>
                <a:cs typeface="Arial"/>
              </a:rPr>
              <a:t>spline</a:t>
            </a:r>
            <a:r>
              <a:rPr lang="vi-VN">
                <a:solidFill>
                  <a:srgbClr val="333333"/>
                </a:solidFill>
                <a:latin typeface="Arial"/>
                <a:ea typeface="+mn-lt"/>
                <a:cs typeface="Arial"/>
              </a:rPr>
              <a:t> tập trung vào việc giảm thiểu năng lượng, theo sau là các lực khác nhau chi phối hình ảnh.</a:t>
            </a:r>
            <a:endParaRPr lang="vi-VN">
              <a:solidFill>
                <a:srgbClr val="000000"/>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lphaUcPeriod"/>
            </a:pPr>
            <a:r>
              <a:rPr lang="vi-VN" sz="2000" b="1" err="1">
                <a:latin typeface="Arial"/>
                <a:cs typeface="Arial"/>
              </a:rPr>
              <a:t>Snake</a:t>
            </a:r>
            <a:r>
              <a:rPr lang="vi-VN" sz="2000" b="1">
                <a:latin typeface="Arial"/>
                <a:cs typeface="Arial"/>
              </a:rPr>
              <a:t> </a:t>
            </a:r>
            <a:r>
              <a:rPr lang="vi-VN" sz="2000" b="1" err="1">
                <a:latin typeface="Arial"/>
                <a:cs typeface="Arial"/>
              </a:rPr>
              <a:t>model</a:t>
            </a:r>
            <a:endParaRPr lang="vi-VN" sz="2000" b="1" err="1">
              <a:latin typeface="Arial"/>
              <a:cs typeface="Arial" panose="020B0604020202020204" pitchFamily="34" charset="0"/>
            </a:endParaRPr>
          </a:p>
        </p:txBody>
      </p:sp>
      <p:sp>
        <p:nvSpPr>
          <p:cNvPr id="5" name="Title 2">
            <a:extLst>
              <a:ext uri="{FF2B5EF4-FFF2-40B4-BE49-F238E27FC236}">
                <a16:creationId xmlns:a16="http://schemas.microsoft.com/office/drawing/2014/main" id="{663AAD82-17B0-A3F7-CEC1-CDBE00304B9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360447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8720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Hàm năng lượng của con rắn là tổng năng lượng bên ngoài và bên trong của nó, có thể viết như sau:</a:t>
            </a:r>
            <a:endParaRPr lang="vi-VN">
              <a:solidFill>
                <a:srgbClr val="000000"/>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lphaUcPeriod"/>
            </a:pPr>
            <a:r>
              <a:rPr lang="vi-VN" sz="2000" b="1" err="1">
                <a:latin typeface="Arial"/>
                <a:cs typeface="Arial"/>
              </a:rPr>
              <a:t>Snake</a:t>
            </a:r>
            <a:r>
              <a:rPr lang="vi-VN" sz="2000" b="1">
                <a:latin typeface="Arial"/>
                <a:cs typeface="Arial"/>
              </a:rPr>
              <a:t> </a:t>
            </a:r>
            <a:r>
              <a:rPr lang="vi-VN" sz="2000" b="1" err="1">
                <a:latin typeface="Arial"/>
                <a:cs typeface="Arial"/>
              </a:rPr>
              <a:t>model</a:t>
            </a:r>
          </a:p>
        </p:txBody>
      </p:sp>
      <p:pic>
        <p:nvPicPr>
          <p:cNvPr id="9" name="Hình ảnh 8" descr="Ảnh có chứa Phông chữ, văn bản, màu trắng, hàng&#10;&#10;Mô tả được tự động tạo">
            <a:extLst>
              <a:ext uri="{FF2B5EF4-FFF2-40B4-BE49-F238E27FC236}">
                <a16:creationId xmlns:a16="http://schemas.microsoft.com/office/drawing/2014/main" id="{4667BED1-ADF1-D52D-5C33-828B52B240A5}"/>
              </a:ext>
            </a:extLst>
          </p:cNvPr>
          <p:cNvPicPr>
            <a:picLocks noChangeAspect="1"/>
          </p:cNvPicPr>
          <p:nvPr/>
        </p:nvPicPr>
        <p:blipFill>
          <a:blip r:embed="rId2"/>
          <a:stretch>
            <a:fillRect/>
          </a:stretch>
        </p:blipFill>
        <p:spPr>
          <a:xfrm>
            <a:off x="585043" y="3027632"/>
            <a:ext cx="8342275" cy="954413"/>
          </a:xfrm>
          <a:prstGeom prst="rect">
            <a:avLst/>
          </a:prstGeom>
        </p:spPr>
      </p:pic>
      <p:sp>
        <p:nvSpPr>
          <p:cNvPr id="11" name="Title 2">
            <a:extLst>
              <a:ext uri="{FF2B5EF4-FFF2-40B4-BE49-F238E27FC236}">
                <a16:creationId xmlns:a16="http://schemas.microsoft.com/office/drawing/2014/main" id="{0CD7EDD8-D2A0-CB73-24DE-843C4A9B3ACC}"/>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2710831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33650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Ứng dụng của mô hình rắn:</a:t>
            </a:r>
            <a:endParaRPr lang="vi-VN">
              <a:solidFill>
                <a:srgbClr val="000000"/>
              </a:solidFill>
              <a:latin typeface="Arial"/>
              <a:ea typeface="+mn-lt"/>
              <a:cs typeface="Arial"/>
            </a:endParaRPr>
          </a:p>
          <a:p>
            <a:pPr marL="742950" lvl="1" indent="-285750" algn="just">
              <a:lnSpc>
                <a:spcPct val="150000"/>
              </a:lnSpc>
              <a:buFont typeface="Courier New"/>
              <a:buChar char="o"/>
            </a:pPr>
            <a:r>
              <a:rPr lang="vi-VN">
                <a:solidFill>
                  <a:srgbClr val="333333"/>
                </a:solidFill>
                <a:latin typeface="Arial"/>
                <a:ea typeface="+mn-lt"/>
                <a:cs typeface="Arial"/>
              </a:rPr>
              <a:t>Trong lĩnh vực hình ảnh y tế, mô hình con rắn được sử dụng để phân đoạn một phần của hình ảnh có những đặc điểm độc đáo khi so sánh với các vùng khác của hình ảnh. </a:t>
            </a:r>
            <a:endParaRPr lang="vi-VN">
              <a:solidFill>
                <a:srgbClr val="000000"/>
              </a:solidFill>
              <a:latin typeface="Arial"/>
              <a:ea typeface="+mn-lt"/>
              <a:cs typeface="Arial"/>
            </a:endParaRPr>
          </a:p>
          <a:p>
            <a:pPr marL="742950" lvl="1" indent="-285750" algn="just">
              <a:lnSpc>
                <a:spcPct val="150000"/>
              </a:lnSpc>
              <a:buFont typeface="Courier New"/>
              <a:buChar char="o"/>
            </a:pPr>
            <a:r>
              <a:rPr lang="vi-VN">
                <a:solidFill>
                  <a:srgbClr val="333333"/>
                </a:solidFill>
                <a:latin typeface="Arial"/>
                <a:ea typeface="+mn-lt"/>
                <a:cs typeface="Arial"/>
              </a:rPr>
              <a:t>Các ứng dụng mô hình con rắn truyền thống trong hình ảnh y tế bao gồm phân đoạn đĩa quang để xác định bệnh tăng nhãn áp, phân đoạn hình ảnh tế bào, phân đoạn vùng mạch máu và một số phân đoạn vùng khác để chẩn đoán và nghiên cứu các rối loạn hoặc dị thường.</a:t>
            </a:r>
            <a:endParaRPr lang="vi-VN">
              <a:solidFill>
                <a:srgbClr val="000000"/>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lphaUcPeriod"/>
            </a:pPr>
            <a:r>
              <a:rPr lang="vi-VN" sz="2000" b="1" err="1">
                <a:latin typeface="Arial"/>
                <a:cs typeface="Arial"/>
              </a:rPr>
              <a:t>Snake</a:t>
            </a:r>
            <a:r>
              <a:rPr lang="vi-VN" sz="2000" b="1">
                <a:latin typeface="Arial"/>
                <a:cs typeface="Arial"/>
              </a:rPr>
              <a:t> </a:t>
            </a:r>
            <a:r>
              <a:rPr lang="vi-VN" sz="2000" b="1" err="1">
                <a:latin typeface="Arial"/>
                <a:cs typeface="Arial"/>
              </a:rPr>
              <a:t>model</a:t>
            </a:r>
          </a:p>
        </p:txBody>
      </p:sp>
      <p:sp>
        <p:nvSpPr>
          <p:cNvPr id="5" name="Title 2">
            <a:extLst>
              <a:ext uri="{FF2B5EF4-FFF2-40B4-BE49-F238E27FC236}">
                <a16:creationId xmlns:a16="http://schemas.microsoft.com/office/drawing/2014/main" id="{2AB7F0F6-0DE7-C5B3-5E84-C3683C59872D}"/>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286737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3" name="Title 2">
            <a:extLst>
              <a:ext uri="{FF2B5EF4-FFF2-40B4-BE49-F238E27FC236}">
                <a16:creationId xmlns:a16="http://schemas.microsoft.com/office/drawing/2014/main" id="{E742D472-6760-B33A-6E9C-798030FAF213}"/>
              </a:ext>
            </a:extLst>
          </p:cNvPr>
          <p:cNvSpPr>
            <a:spLocks noGrp="1"/>
          </p:cNvSpPr>
          <p:nvPr>
            <p:ph type="title"/>
          </p:nvPr>
        </p:nvSpPr>
        <p:spPr/>
        <p:txBody>
          <a:bodyPr lIns="91440" tIns="45720" rIns="91440" bIns="45720" anchor="t"/>
          <a:lstStyle/>
          <a:p>
            <a:r>
              <a:rPr lang="en-US">
                <a:latin typeface="Lato"/>
                <a:ea typeface="Lato"/>
                <a:cs typeface="Lato"/>
              </a:rPr>
              <a:t>NỘI DUNG THUYẾT TRÌNH</a:t>
            </a:r>
            <a:endParaRPr lang="en-US"/>
          </a:p>
        </p:txBody>
      </p:sp>
      <p:grpSp>
        <p:nvGrpSpPr>
          <p:cNvPr id="9" name="Nhóm 8">
            <a:extLst>
              <a:ext uri="{FF2B5EF4-FFF2-40B4-BE49-F238E27FC236}">
                <a16:creationId xmlns:a16="http://schemas.microsoft.com/office/drawing/2014/main" id="{FABAE133-52AC-E2B8-9B75-5C6A9EDF1147}"/>
              </a:ext>
            </a:extLst>
          </p:cNvPr>
          <p:cNvGrpSpPr/>
          <p:nvPr/>
        </p:nvGrpSpPr>
        <p:grpSpPr>
          <a:xfrm>
            <a:off x="1037909" y="1007572"/>
            <a:ext cx="7358535" cy="1287532"/>
            <a:chOff x="1037909" y="1050909"/>
            <a:chExt cx="7358535" cy="1287532"/>
          </a:xfrm>
        </p:grpSpPr>
        <p:grpSp>
          <p:nvGrpSpPr>
            <p:cNvPr id="7" name="Nhóm 6">
              <a:extLst>
                <a:ext uri="{FF2B5EF4-FFF2-40B4-BE49-F238E27FC236}">
                  <a16:creationId xmlns:a16="http://schemas.microsoft.com/office/drawing/2014/main" id="{CF93189A-4D17-858E-C64D-6E0BB7A3B813}"/>
                </a:ext>
              </a:extLst>
            </p:cNvPr>
            <p:cNvGrpSpPr/>
            <p:nvPr/>
          </p:nvGrpSpPr>
          <p:grpSpPr>
            <a:xfrm>
              <a:off x="1037909" y="1368350"/>
              <a:ext cx="611046" cy="654383"/>
              <a:chOff x="669549" y="1054160"/>
              <a:chExt cx="827728" cy="827728"/>
            </a:xfrm>
          </p:grpSpPr>
          <p:pic>
            <p:nvPicPr>
              <p:cNvPr id="5" name="Đồ họa 4" descr="Monitor with solid fill">
                <a:extLst>
                  <a:ext uri="{FF2B5EF4-FFF2-40B4-BE49-F238E27FC236}">
                    <a16:creationId xmlns:a16="http://schemas.microsoft.com/office/drawing/2014/main" id="{1E803233-1A0F-46D0-6018-F398EC95F6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549" y="1054160"/>
                <a:ext cx="827728" cy="827728"/>
              </a:xfrm>
              <a:prstGeom prst="rect">
                <a:avLst/>
              </a:prstGeom>
            </p:spPr>
          </p:pic>
          <p:sp>
            <p:nvSpPr>
              <p:cNvPr id="6" name="Hộp Văn bản 5">
                <a:extLst>
                  <a:ext uri="{FF2B5EF4-FFF2-40B4-BE49-F238E27FC236}">
                    <a16:creationId xmlns:a16="http://schemas.microsoft.com/office/drawing/2014/main" id="{0EF4F852-6F94-9486-09A4-C6E7E0DBB3EF}"/>
                  </a:ext>
                </a:extLst>
              </p:cNvPr>
              <p:cNvSpPr txBox="1"/>
              <p:nvPr/>
            </p:nvSpPr>
            <p:spPr>
              <a:xfrm>
                <a:off x="888398" y="1159252"/>
                <a:ext cx="173345" cy="58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400" b="1">
                    <a:latin typeface="Arial"/>
                    <a:cs typeface="Arial"/>
                  </a:rPr>
                  <a:t>1</a:t>
                </a:r>
              </a:p>
            </p:txBody>
          </p:sp>
        </p:grpSp>
        <p:sp>
          <p:nvSpPr>
            <p:cNvPr id="8" name="Hộp Văn bản 7">
              <a:extLst>
                <a:ext uri="{FF2B5EF4-FFF2-40B4-BE49-F238E27FC236}">
                  <a16:creationId xmlns:a16="http://schemas.microsoft.com/office/drawing/2014/main" id="{4AC0BDDD-CEAF-B962-A091-0AE76F393246}"/>
                </a:ext>
              </a:extLst>
            </p:cNvPr>
            <p:cNvSpPr txBox="1"/>
            <p:nvPr/>
          </p:nvSpPr>
          <p:spPr>
            <a:xfrm>
              <a:off x="1776796" y="1050909"/>
              <a:ext cx="6619648"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150000"/>
                </a:lnSpc>
              </a:pPr>
              <a:r>
                <a:rPr lang="vi-VN" b="1">
                  <a:solidFill>
                    <a:schemeClr val="tx1">
                      <a:lumMod val="95000"/>
                      <a:lumOff val="5000"/>
                    </a:schemeClr>
                  </a:solidFill>
                  <a:latin typeface="Segoe UI Historic"/>
                  <a:ea typeface="Segoe UI Historic"/>
                  <a:cs typeface="Segoe UI Historic"/>
                </a:rPr>
                <a:t>Bài toán phân vùng ảnh (</a:t>
              </a:r>
              <a:r>
                <a:rPr lang="vi-VN" b="1" err="1">
                  <a:solidFill>
                    <a:schemeClr val="tx1">
                      <a:lumMod val="95000"/>
                      <a:lumOff val="5000"/>
                    </a:schemeClr>
                  </a:solidFill>
                  <a:latin typeface="Segoe UI Historic"/>
                  <a:ea typeface="Segoe UI Historic"/>
                  <a:cs typeface="Segoe UI Historic"/>
                </a:rPr>
                <a:t>Image</a:t>
              </a:r>
              <a:r>
                <a:rPr lang="vi-VN" b="1">
                  <a:solidFill>
                    <a:schemeClr val="tx1">
                      <a:lumMod val="95000"/>
                      <a:lumOff val="5000"/>
                    </a:schemeClr>
                  </a:solidFill>
                  <a:latin typeface="Segoe UI Historic"/>
                  <a:ea typeface="Segoe UI Historic"/>
                  <a:cs typeface="Segoe UI Historic"/>
                </a:rPr>
                <a:t> </a:t>
              </a:r>
              <a:r>
                <a:rPr lang="vi-VN" b="1" err="1">
                  <a:solidFill>
                    <a:schemeClr val="tx1">
                      <a:lumMod val="95000"/>
                      <a:lumOff val="5000"/>
                    </a:schemeClr>
                  </a:solidFill>
                  <a:latin typeface="Segoe UI Historic"/>
                  <a:ea typeface="Segoe UI Historic"/>
                  <a:cs typeface="Segoe UI Historic"/>
                </a:rPr>
                <a:t>segmentation</a:t>
              </a:r>
              <a:r>
                <a:rPr lang="vi-VN" b="1">
                  <a:solidFill>
                    <a:schemeClr val="tx1">
                      <a:lumMod val="95000"/>
                      <a:lumOff val="5000"/>
                    </a:schemeClr>
                  </a:solidFill>
                  <a:latin typeface="Segoe UI Historic"/>
                  <a:ea typeface="Segoe UI Historic"/>
                  <a:cs typeface="Segoe UI Historic"/>
                </a:rPr>
                <a:t>) và các vấn đề liên quan (</a:t>
              </a:r>
              <a:r>
                <a:rPr lang="vi-VN" b="1" err="1">
                  <a:solidFill>
                    <a:schemeClr val="tx1">
                      <a:lumMod val="95000"/>
                      <a:lumOff val="5000"/>
                    </a:schemeClr>
                  </a:solidFill>
                  <a:latin typeface="Segoe UI Historic"/>
                  <a:ea typeface="Segoe UI Historic"/>
                  <a:cs typeface="Segoe UI Historic"/>
                </a:rPr>
                <a:t>Semantic</a:t>
              </a:r>
              <a:r>
                <a:rPr lang="vi-VN" b="1">
                  <a:solidFill>
                    <a:schemeClr val="tx1">
                      <a:lumMod val="95000"/>
                      <a:lumOff val="5000"/>
                    </a:schemeClr>
                  </a:solidFill>
                  <a:latin typeface="Segoe UI Historic"/>
                  <a:ea typeface="Segoe UI Historic"/>
                  <a:cs typeface="Segoe UI Historic"/>
                </a:rPr>
                <a:t> </a:t>
              </a:r>
              <a:r>
                <a:rPr lang="vi-VN" b="1" err="1">
                  <a:solidFill>
                    <a:schemeClr val="tx1">
                      <a:lumMod val="95000"/>
                      <a:lumOff val="5000"/>
                    </a:schemeClr>
                  </a:solidFill>
                  <a:latin typeface="Segoe UI Historic"/>
                  <a:ea typeface="Segoe UI Historic"/>
                  <a:cs typeface="Segoe UI Historic"/>
                </a:rPr>
                <a:t>segmentation</a:t>
              </a:r>
              <a:r>
                <a:rPr lang="vi-VN" b="1">
                  <a:solidFill>
                    <a:schemeClr val="tx1">
                      <a:lumMod val="95000"/>
                      <a:lumOff val="5000"/>
                    </a:schemeClr>
                  </a:solidFill>
                  <a:latin typeface="Segoe UI Historic"/>
                  <a:ea typeface="Segoe UI Historic"/>
                  <a:cs typeface="Segoe UI Historic"/>
                </a:rPr>
                <a:t>, </a:t>
              </a:r>
              <a:r>
                <a:rPr lang="vi-VN" b="1" err="1">
                  <a:solidFill>
                    <a:schemeClr val="tx1">
                      <a:lumMod val="95000"/>
                      <a:lumOff val="5000"/>
                    </a:schemeClr>
                  </a:solidFill>
                  <a:latin typeface="Segoe UI Historic"/>
                  <a:ea typeface="Segoe UI Historic"/>
                  <a:cs typeface="Segoe UI Historic"/>
                </a:rPr>
                <a:t>Instance</a:t>
              </a:r>
              <a:r>
                <a:rPr lang="vi-VN" b="1">
                  <a:solidFill>
                    <a:schemeClr val="tx1">
                      <a:lumMod val="95000"/>
                      <a:lumOff val="5000"/>
                    </a:schemeClr>
                  </a:solidFill>
                  <a:latin typeface="Segoe UI Historic"/>
                  <a:ea typeface="Segoe UI Historic"/>
                  <a:cs typeface="Segoe UI Historic"/>
                </a:rPr>
                <a:t> </a:t>
              </a:r>
              <a:r>
                <a:rPr lang="vi-VN" b="1" err="1">
                  <a:solidFill>
                    <a:schemeClr val="tx1">
                      <a:lumMod val="95000"/>
                      <a:lumOff val="5000"/>
                    </a:schemeClr>
                  </a:solidFill>
                  <a:latin typeface="Segoe UI Historic"/>
                  <a:ea typeface="Segoe UI Historic"/>
                  <a:cs typeface="Segoe UI Historic"/>
                </a:rPr>
                <a:t>segmentation</a:t>
              </a:r>
              <a:r>
                <a:rPr lang="vi-VN" b="1">
                  <a:solidFill>
                    <a:schemeClr val="tx1">
                      <a:lumMod val="95000"/>
                      <a:lumOff val="5000"/>
                    </a:schemeClr>
                  </a:solidFill>
                  <a:latin typeface="Segoe UI Historic"/>
                  <a:ea typeface="Segoe UI Historic"/>
                  <a:cs typeface="Segoe UI Historic"/>
                </a:rPr>
                <a:t>)</a:t>
              </a:r>
            </a:p>
            <a:p>
              <a:pPr marL="285750" indent="-285750">
                <a:lnSpc>
                  <a:spcPct val="150000"/>
                </a:lnSpc>
                <a:buFont typeface="Calibri"/>
                <a:buChar char="-"/>
              </a:pPr>
              <a:r>
                <a:rPr lang="vi-VN" b="1">
                  <a:solidFill>
                    <a:schemeClr val="tx1">
                      <a:lumMod val="95000"/>
                      <a:lumOff val="5000"/>
                    </a:schemeClr>
                  </a:solidFill>
                  <a:latin typeface="Arial"/>
                  <a:ea typeface="Segoe UI Historic"/>
                  <a:cs typeface="Segoe UI Historic"/>
                </a:rPr>
                <a:t>Trình bày: Dương Văn Tài</a:t>
              </a:r>
              <a:endParaRPr lang="vi-VN" b="1">
                <a:solidFill>
                  <a:schemeClr val="tx1">
                    <a:lumMod val="95000"/>
                    <a:lumOff val="5000"/>
                  </a:schemeClr>
                </a:solidFill>
                <a:ea typeface="Segoe UI Historic"/>
                <a:cs typeface="Segoe UI Historic"/>
              </a:endParaRPr>
            </a:p>
          </p:txBody>
        </p:sp>
      </p:grpSp>
      <p:grpSp>
        <p:nvGrpSpPr>
          <p:cNvPr id="4" name="Nhóm 3">
            <a:extLst>
              <a:ext uri="{FF2B5EF4-FFF2-40B4-BE49-F238E27FC236}">
                <a16:creationId xmlns:a16="http://schemas.microsoft.com/office/drawing/2014/main" id="{80700449-2253-8E1D-1517-961FC6FB3F05}"/>
              </a:ext>
            </a:extLst>
          </p:cNvPr>
          <p:cNvGrpSpPr/>
          <p:nvPr/>
        </p:nvGrpSpPr>
        <p:grpSpPr>
          <a:xfrm>
            <a:off x="1027074" y="2416008"/>
            <a:ext cx="7358536" cy="885151"/>
            <a:chOff x="1037908" y="2253496"/>
            <a:chExt cx="7358536" cy="885151"/>
          </a:xfrm>
        </p:grpSpPr>
        <p:grpSp>
          <p:nvGrpSpPr>
            <p:cNvPr id="10" name="Nhóm 9">
              <a:extLst>
                <a:ext uri="{FF2B5EF4-FFF2-40B4-BE49-F238E27FC236}">
                  <a16:creationId xmlns:a16="http://schemas.microsoft.com/office/drawing/2014/main" id="{60C59E0E-4704-FFB4-65BD-21C36932A9C9}"/>
                </a:ext>
              </a:extLst>
            </p:cNvPr>
            <p:cNvGrpSpPr/>
            <p:nvPr/>
          </p:nvGrpSpPr>
          <p:grpSpPr>
            <a:xfrm>
              <a:off x="1037908" y="2484264"/>
              <a:ext cx="611046" cy="654383"/>
              <a:chOff x="669549" y="1054160"/>
              <a:chExt cx="827728" cy="827728"/>
            </a:xfrm>
          </p:grpSpPr>
          <p:pic>
            <p:nvPicPr>
              <p:cNvPr id="11" name="Đồ họa 10" descr="Monitor with solid fill">
                <a:extLst>
                  <a:ext uri="{FF2B5EF4-FFF2-40B4-BE49-F238E27FC236}">
                    <a16:creationId xmlns:a16="http://schemas.microsoft.com/office/drawing/2014/main" id="{C3E27732-C8EC-55A7-C1AD-F6E8FF58B1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549" y="1054160"/>
                <a:ext cx="827728" cy="827728"/>
              </a:xfrm>
              <a:prstGeom prst="rect">
                <a:avLst/>
              </a:prstGeom>
            </p:spPr>
          </p:pic>
          <p:sp>
            <p:nvSpPr>
              <p:cNvPr id="12" name="Hộp Văn bản 11">
                <a:extLst>
                  <a:ext uri="{FF2B5EF4-FFF2-40B4-BE49-F238E27FC236}">
                    <a16:creationId xmlns:a16="http://schemas.microsoft.com/office/drawing/2014/main" id="{7958F93B-966C-B2C0-D723-E595F6BB2570}"/>
                  </a:ext>
                </a:extLst>
              </p:cNvPr>
              <p:cNvSpPr txBox="1"/>
              <p:nvPr/>
            </p:nvSpPr>
            <p:spPr>
              <a:xfrm>
                <a:off x="888398" y="1159252"/>
                <a:ext cx="173345" cy="58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400" b="1">
                    <a:latin typeface="Arial"/>
                    <a:cs typeface="Arial"/>
                  </a:rPr>
                  <a:t>2</a:t>
                </a:r>
              </a:p>
            </p:txBody>
          </p:sp>
        </p:grpSp>
        <p:sp>
          <p:nvSpPr>
            <p:cNvPr id="13" name="Hộp Văn bản 12">
              <a:extLst>
                <a:ext uri="{FF2B5EF4-FFF2-40B4-BE49-F238E27FC236}">
                  <a16:creationId xmlns:a16="http://schemas.microsoft.com/office/drawing/2014/main" id="{A3A8BA11-F8FF-5CB8-3C11-0751758442B8}"/>
                </a:ext>
              </a:extLst>
            </p:cNvPr>
            <p:cNvSpPr txBox="1"/>
            <p:nvPr/>
          </p:nvSpPr>
          <p:spPr>
            <a:xfrm>
              <a:off x="1776796" y="2253496"/>
              <a:ext cx="6619648" cy="8720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vi-VN" b="1">
                  <a:solidFill>
                    <a:schemeClr val="tx1">
                      <a:lumMod val="95000"/>
                      <a:lumOff val="5000"/>
                    </a:schemeClr>
                  </a:solidFill>
                  <a:latin typeface="Arial"/>
                  <a:ea typeface="Segoe UI Historic"/>
                  <a:cs typeface="Arial"/>
                </a:rPr>
                <a:t>Hướng tiếp cận phân vùng ảnh động dựa trên biên</a:t>
              </a:r>
            </a:p>
            <a:p>
              <a:pPr marL="285750" indent="-285750">
                <a:lnSpc>
                  <a:spcPct val="150000"/>
                </a:lnSpc>
                <a:buFont typeface="Calibri,Sans-Serif"/>
                <a:buChar char="-"/>
              </a:pPr>
              <a:r>
                <a:rPr lang="vi-VN" b="1">
                  <a:solidFill>
                    <a:schemeClr val="tx1">
                      <a:lumMod val="95000"/>
                      <a:lumOff val="5000"/>
                    </a:schemeClr>
                  </a:solidFill>
                  <a:latin typeface="Arial"/>
                  <a:ea typeface="Segoe UI Historic"/>
                  <a:cs typeface="Arial"/>
                </a:rPr>
                <a:t>Trình bày: Trần Quốc Anh</a:t>
              </a:r>
              <a:endParaRPr lang="vi-VN">
                <a:solidFill>
                  <a:schemeClr val="tx1">
                    <a:lumMod val="95000"/>
                    <a:lumOff val="5000"/>
                  </a:schemeClr>
                </a:solidFill>
                <a:latin typeface="Arial"/>
                <a:ea typeface="Segoe UI Historic"/>
                <a:cs typeface="Arial"/>
              </a:endParaRPr>
            </a:p>
          </p:txBody>
        </p:sp>
      </p:grpSp>
      <p:grpSp>
        <p:nvGrpSpPr>
          <p:cNvPr id="22" name="Nhóm 21">
            <a:extLst>
              <a:ext uri="{FF2B5EF4-FFF2-40B4-BE49-F238E27FC236}">
                <a16:creationId xmlns:a16="http://schemas.microsoft.com/office/drawing/2014/main" id="{B6D489B1-FAEE-DB16-9FA6-0815FE60421C}"/>
              </a:ext>
            </a:extLst>
          </p:cNvPr>
          <p:cNvGrpSpPr/>
          <p:nvPr/>
        </p:nvGrpSpPr>
        <p:grpSpPr>
          <a:xfrm>
            <a:off x="1048741" y="3640263"/>
            <a:ext cx="7347702" cy="1287532"/>
            <a:chOff x="1037907" y="3347742"/>
            <a:chExt cx="7347702" cy="1287532"/>
          </a:xfrm>
        </p:grpSpPr>
        <p:grpSp>
          <p:nvGrpSpPr>
            <p:cNvPr id="14" name="Nhóm 13">
              <a:extLst>
                <a:ext uri="{FF2B5EF4-FFF2-40B4-BE49-F238E27FC236}">
                  <a16:creationId xmlns:a16="http://schemas.microsoft.com/office/drawing/2014/main" id="{5A331639-FE47-B206-27DB-AFBC95013E3B}"/>
                </a:ext>
              </a:extLst>
            </p:cNvPr>
            <p:cNvGrpSpPr/>
            <p:nvPr/>
          </p:nvGrpSpPr>
          <p:grpSpPr>
            <a:xfrm>
              <a:off x="1037907" y="3643515"/>
              <a:ext cx="611046" cy="654383"/>
              <a:chOff x="669549" y="1300833"/>
              <a:chExt cx="827728" cy="827728"/>
            </a:xfrm>
          </p:grpSpPr>
          <p:pic>
            <p:nvPicPr>
              <p:cNvPr id="15" name="Đồ họa 14" descr="Monitor with solid fill">
                <a:extLst>
                  <a:ext uri="{FF2B5EF4-FFF2-40B4-BE49-F238E27FC236}">
                    <a16:creationId xmlns:a16="http://schemas.microsoft.com/office/drawing/2014/main" id="{C3451EE9-59B1-7E14-C23F-A30E40CCD5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549" y="1300833"/>
                <a:ext cx="827728" cy="827728"/>
              </a:xfrm>
              <a:prstGeom prst="rect">
                <a:avLst/>
              </a:prstGeom>
            </p:spPr>
          </p:pic>
          <p:sp>
            <p:nvSpPr>
              <p:cNvPr id="16" name="Hộp Văn bản 15">
                <a:extLst>
                  <a:ext uri="{FF2B5EF4-FFF2-40B4-BE49-F238E27FC236}">
                    <a16:creationId xmlns:a16="http://schemas.microsoft.com/office/drawing/2014/main" id="{46AD6080-03D8-5689-74EB-ACD80A0B3A58}"/>
                  </a:ext>
                </a:extLst>
              </p:cNvPr>
              <p:cNvSpPr txBox="1"/>
              <p:nvPr/>
            </p:nvSpPr>
            <p:spPr>
              <a:xfrm>
                <a:off x="888398" y="1419628"/>
                <a:ext cx="173345" cy="58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400" b="1">
                    <a:latin typeface="Arial"/>
                    <a:cs typeface="Arial"/>
                  </a:rPr>
                  <a:t>3</a:t>
                </a:r>
              </a:p>
            </p:txBody>
          </p:sp>
        </p:grpSp>
        <p:sp>
          <p:nvSpPr>
            <p:cNvPr id="17" name="Hộp Văn bản 16">
              <a:extLst>
                <a:ext uri="{FF2B5EF4-FFF2-40B4-BE49-F238E27FC236}">
                  <a16:creationId xmlns:a16="http://schemas.microsoft.com/office/drawing/2014/main" id="{29521014-6348-1E44-E1BD-74FF53CFB585}"/>
                </a:ext>
              </a:extLst>
            </p:cNvPr>
            <p:cNvSpPr txBox="1"/>
            <p:nvPr/>
          </p:nvSpPr>
          <p:spPr>
            <a:xfrm>
              <a:off x="1765961" y="3347742"/>
              <a:ext cx="6619648"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vi-VN" b="1">
                  <a:solidFill>
                    <a:schemeClr val="tx1">
                      <a:lumMod val="95000"/>
                      <a:lumOff val="5000"/>
                    </a:schemeClr>
                  </a:solidFill>
                  <a:latin typeface="Arial"/>
                  <a:ea typeface="Segoe UI Historic"/>
                  <a:cs typeface="Arial"/>
                </a:rPr>
                <a:t>Thuật toán phân vùng ảnh dựa trên đường bao tích cực (</a:t>
              </a:r>
              <a:r>
                <a:rPr lang="vi-VN" b="1" err="1">
                  <a:solidFill>
                    <a:schemeClr val="tx1">
                      <a:lumMod val="95000"/>
                      <a:lumOff val="5000"/>
                    </a:schemeClr>
                  </a:solidFill>
                  <a:latin typeface="Arial"/>
                  <a:ea typeface="Segoe UI Historic"/>
                  <a:cs typeface="Arial"/>
                </a:rPr>
                <a:t>Active</a:t>
              </a:r>
              <a:r>
                <a:rPr lang="vi-VN" b="1">
                  <a:solidFill>
                    <a:schemeClr val="tx1">
                      <a:lumMod val="95000"/>
                      <a:lumOff val="5000"/>
                    </a:schemeClr>
                  </a:solidFill>
                  <a:latin typeface="Arial"/>
                  <a:ea typeface="Segoe UI Historic"/>
                  <a:cs typeface="Arial"/>
                </a:rPr>
                <a:t> </a:t>
              </a:r>
              <a:r>
                <a:rPr lang="vi-VN" b="1" err="1">
                  <a:solidFill>
                    <a:schemeClr val="tx1">
                      <a:lumMod val="95000"/>
                      <a:lumOff val="5000"/>
                    </a:schemeClr>
                  </a:solidFill>
                  <a:latin typeface="Arial"/>
                  <a:ea typeface="Segoe UI Historic"/>
                  <a:cs typeface="Arial"/>
                </a:rPr>
                <a:t>contours-based</a:t>
              </a:r>
              <a:r>
                <a:rPr lang="vi-VN" b="1">
                  <a:solidFill>
                    <a:schemeClr val="tx1">
                      <a:lumMod val="95000"/>
                      <a:lumOff val="5000"/>
                    </a:schemeClr>
                  </a:solidFill>
                  <a:latin typeface="Arial"/>
                  <a:ea typeface="Segoe UI Historic"/>
                  <a:cs typeface="Arial"/>
                </a:rPr>
                <a:t> </a:t>
              </a:r>
              <a:r>
                <a:rPr lang="vi-VN" b="1" err="1">
                  <a:solidFill>
                    <a:schemeClr val="tx1">
                      <a:lumMod val="95000"/>
                      <a:lumOff val="5000"/>
                    </a:schemeClr>
                  </a:solidFill>
                  <a:latin typeface="Arial"/>
                  <a:ea typeface="Segoe UI Historic"/>
                  <a:cs typeface="Arial"/>
                </a:rPr>
                <a:t>segmentation</a:t>
              </a:r>
              <a:r>
                <a:rPr lang="vi-VN" b="1">
                  <a:solidFill>
                    <a:schemeClr val="tx1">
                      <a:lumMod val="95000"/>
                      <a:lumOff val="5000"/>
                    </a:schemeClr>
                  </a:solidFill>
                  <a:latin typeface="Arial"/>
                  <a:ea typeface="Segoe UI Historic"/>
                  <a:cs typeface="Arial"/>
                </a:rPr>
                <a:t>)</a:t>
              </a:r>
            </a:p>
            <a:p>
              <a:pPr marL="285750" indent="-285750">
                <a:lnSpc>
                  <a:spcPct val="150000"/>
                </a:lnSpc>
                <a:buFont typeface="Calibri,Sans-Serif"/>
                <a:buChar char="-"/>
              </a:pPr>
              <a:r>
                <a:rPr lang="vi-VN" b="1">
                  <a:solidFill>
                    <a:schemeClr val="tx1">
                      <a:lumMod val="95000"/>
                      <a:lumOff val="5000"/>
                    </a:schemeClr>
                  </a:solidFill>
                  <a:latin typeface="Arial"/>
                  <a:ea typeface="Segoe UI Historic"/>
                  <a:cs typeface="Arial"/>
                </a:rPr>
                <a:t>Trình bày: Đầu Khắc Tú</a:t>
              </a:r>
              <a:endParaRPr lang="vi-VN">
                <a:solidFill>
                  <a:schemeClr val="tx1">
                    <a:lumMod val="95000"/>
                    <a:lumOff val="5000"/>
                  </a:schemeClr>
                </a:solidFill>
                <a:latin typeface="Arial"/>
                <a:ea typeface="Segoe UI Historic"/>
                <a:cs typeface="Arial"/>
              </a:endParaRPr>
            </a:p>
          </p:txBody>
        </p:sp>
      </p:grpSp>
      <p:pic>
        <p:nvPicPr>
          <p:cNvPr id="31" name="Đồ họa 30" descr="Monitor with solid fill">
            <a:extLst>
              <a:ext uri="{FF2B5EF4-FFF2-40B4-BE49-F238E27FC236}">
                <a16:creationId xmlns:a16="http://schemas.microsoft.com/office/drawing/2014/main" id="{442459BF-2D2B-5EB8-B4C2-08253C6478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629" y="5291024"/>
            <a:ext cx="611046" cy="654383"/>
          </a:xfrm>
          <a:prstGeom prst="rect">
            <a:avLst/>
          </a:prstGeom>
        </p:spPr>
      </p:pic>
      <p:sp>
        <p:nvSpPr>
          <p:cNvPr id="33" name="Hộp Văn bản 32">
            <a:extLst>
              <a:ext uri="{FF2B5EF4-FFF2-40B4-BE49-F238E27FC236}">
                <a16:creationId xmlns:a16="http://schemas.microsoft.com/office/drawing/2014/main" id="{2E8F7F57-7B2C-BF3B-610D-C4D9B7B5EEF9}"/>
              </a:ext>
            </a:extLst>
          </p:cNvPr>
          <p:cNvSpPr txBox="1"/>
          <p:nvPr/>
        </p:nvSpPr>
        <p:spPr>
          <a:xfrm>
            <a:off x="1200188" y="5374107"/>
            <a:ext cx="1279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400" b="1">
                <a:latin typeface="Arial"/>
                <a:cs typeface="Arial"/>
              </a:rPr>
              <a:t>4</a:t>
            </a:r>
          </a:p>
        </p:txBody>
      </p:sp>
      <p:sp>
        <p:nvSpPr>
          <p:cNvPr id="35" name="Hộp Văn bản 34">
            <a:extLst>
              <a:ext uri="{FF2B5EF4-FFF2-40B4-BE49-F238E27FC236}">
                <a16:creationId xmlns:a16="http://schemas.microsoft.com/office/drawing/2014/main" id="{0A567078-8F46-E175-044C-649ED5076F62}"/>
              </a:ext>
            </a:extLst>
          </p:cNvPr>
          <p:cNvSpPr txBox="1"/>
          <p:nvPr/>
        </p:nvSpPr>
        <p:spPr>
          <a:xfrm>
            <a:off x="1766683" y="5157762"/>
            <a:ext cx="6619648" cy="8720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vi-VN" b="1">
                <a:solidFill>
                  <a:schemeClr val="tx1">
                    <a:lumMod val="95000"/>
                    <a:lumOff val="5000"/>
                  </a:schemeClr>
                </a:solidFill>
                <a:latin typeface="Arial"/>
                <a:ea typeface="Segoe UI Historic"/>
                <a:cs typeface="Arial"/>
              </a:rPr>
              <a:t>Cài đặt và chạy thử chương trình</a:t>
            </a:r>
          </a:p>
          <a:p>
            <a:pPr marL="285750" indent="-285750">
              <a:lnSpc>
                <a:spcPct val="150000"/>
              </a:lnSpc>
              <a:buFont typeface="Calibri,Sans-Serif"/>
              <a:buChar char="-"/>
            </a:pPr>
            <a:r>
              <a:rPr lang="vi-VN" b="1">
                <a:solidFill>
                  <a:schemeClr val="tx1">
                    <a:lumMod val="95000"/>
                    <a:lumOff val="5000"/>
                  </a:schemeClr>
                </a:solidFill>
                <a:latin typeface="Arial"/>
                <a:ea typeface="Segoe UI Historic"/>
                <a:cs typeface="Arial"/>
              </a:rPr>
              <a:t>Trình bày: Đỗ Anh Linh</a:t>
            </a:r>
            <a:endParaRPr lang="vi-VN">
              <a:solidFill>
                <a:schemeClr val="tx1">
                  <a:lumMod val="95000"/>
                  <a:lumOff val="5000"/>
                </a:schemeClr>
              </a:solidFill>
              <a:latin typeface="Arial"/>
              <a:ea typeface="Segoe UI Historic"/>
              <a:cs typeface="Arial"/>
            </a:endParaRPr>
          </a:p>
        </p:txBody>
      </p:sp>
    </p:spTree>
    <p:extLst>
      <p:ext uri="{BB962C8B-B14F-4D97-AF65-F5344CB8AC3E}">
        <p14:creationId xmlns:p14="http://schemas.microsoft.com/office/powerpoint/2010/main" val="1004778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Là phiên bản phát triển và rõ ràng hơn của mô hình </a:t>
            </a:r>
            <a:r>
              <a:rPr lang="vi-VN" err="1">
                <a:solidFill>
                  <a:srgbClr val="333333"/>
                </a:solidFill>
                <a:latin typeface="Arial"/>
                <a:ea typeface="+mn-lt"/>
                <a:cs typeface="Arial"/>
              </a:rPr>
              <a:t>snake</a:t>
            </a:r>
            <a:r>
              <a:rPr lang="vi-VN">
                <a:solidFill>
                  <a:srgbClr val="333333"/>
                </a:solidFill>
                <a:latin typeface="Arial"/>
                <a:ea typeface="+mn-lt"/>
                <a:cs typeface="Arial"/>
              </a:rPr>
              <a:t>. </a:t>
            </a:r>
            <a:endParaRPr lang="vi-VN">
              <a:solidFill>
                <a:srgbClr val="000000"/>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Sử dụng </a:t>
            </a:r>
            <a:r>
              <a:rPr lang="vi-VN" err="1">
                <a:solidFill>
                  <a:srgbClr val="333333"/>
                </a:solidFill>
                <a:latin typeface="Arial"/>
                <a:ea typeface="+mn-lt"/>
                <a:cs typeface="Arial"/>
              </a:rPr>
              <a:t>gradient</a:t>
            </a:r>
            <a:r>
              <a:rPr lang="vi-VN">
                <a:solidFill>
                  <a:srgbClr val="333333"/>
                </a:solidFill>
                <a:latin typeface="Arial"/>
                <a:ea typeface="+mn-lt"/>
                <a:cs typeface="Arial"/>
              </a:rPr>
              <a:t> </a:t>
            </a:r>
            <a:r>
              <a:rPr lang="vi-VN" err="1">
                <a:solidFill>
                  <a:srgbClr val="333333"/>
                </a:solidFill>
                <a:latin typeface="Arial"/>
                <a:ea typeface="+mn-lt"/>
                <a:cs typeface="Arial"/>
              </a:rPr>
              <a:t>vector</a:t>
            </a:r>
            <a:r>
              <a:rPr lang="vi-VN">
                <a:solidFill>
                  <a:srgbClr val="333333"/>
                </a:solidFill>
                <a:latin typeface="Arial"/>
                <a:ea typeface="+mn-lt"/>
                <a:cs typeface="Arial"/>
              </a:rPr>
              <a:t> </a:t>
            </a:r>
            <a:r>
              <a:rPr lang="vi-VN" err="1">
                <a:solidFill>
                  <a:srgbClr val="333333"/>
                </a:solidFill>
                <a:latin typeface="Arial"/>
                <a:ea typeface="+mn-lt"/>
                <a:cs typeface="Arial"/>
              </a:rPr>
              <a:t>flow</a:t>
            </a:r>
            <a:r>
              <a:rPr lang="vi-VN">
                <a:solidFill>
                  <a:srgbClr val="333333"/>
                </a:solidFill>
                <a:latin typeface="Arial"/>
                <a:ea typeface="+mn-lt"/>
                <a:cs typeface="Arial"/>
              </a:rPr>
              <a:t> làm ràng buộc năng lượng để xác định luồng đường viền. </a:t>
            </a:r>
            <a:endParaRPr lang="vi-VN">
              <a:solidFill>
                <a:srgbClr val="000000"/>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B. Mô hình dòng chảy </a:t>
            </a:r>
            <a:r>
              <a:rPr lang="vi-VN" sz="2000" b="1" err="1">
                <a:latin typeface="Arial"/>
                <a:cs typeface="Arial"/>
              </a:rPr>
              <a:t>vectơ</a:t>
            </a:r>
            <a:r>
              <a:rPr lang="vi-VN" sz="2000" b="1">
                <a:latin typeface="Arial"/>
                <a:cs typeface="Arial"/>
              </a:rPr>
              <a:t> </a:t>
            </a:r>
            <a:r>
              <a:rPr lang="vi-VN" sz="2000" b="1" err="1">
                <a:latin typeface="Arial"/>
                <a:cs typeface="Arial"/>
              </a:rPr>
              <a:t>gradient</a:t>
            </a:r>
            <a:endParaRPr lang="vi-VN" err="1">
              <a:latin typeface="Arial" panose="020B0604020202020204" pitchFamily="34" charset="0"/>
              <a:cs typeface="Arial" panose="020B0604020202020204" pitchFamily="34" charset="0"/>
            </a:endParaRPr>
          </a:p>
        </p:txBody>
      </p:sp>
      <p:sp>
        <p:nvSpPr>
          <p:cNvPr id="5" name="Title 2">
            <a:extLst>
              <a:ext uri="{FF2B5EF4-FFF2-40B4-BE49-F238E27FC236}">
                <a16:creationId xmlns:a16="http://schemas.microsoft.com/office/drawing/2014/main" id="{42488082-ADD5-2973-2B92-2693A3BA893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2575997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1703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Ưu điểm: </a:t>
            </a:r>
            <a:endParaRPr lang="vi-VN">
              <a:cs typeface="Arial" panose="020B0604020202020204" pitchFamily="34" charset="0"/>
            </a:endParaRPr>
          </a:p>
          <a:p>
            <a:pPr marL="742950" lvl="1" indent="-285750" algn="just">
              <a:lnSpc>
                <a:spcPct val="150000"/>
              </a:lnSpc>
              <a:buFont typeface="Courier New"/>
              <a:buChar char="o"/>
            </a:pPr>
            <a:r>
              <a:rPr lang="vi-VN">
                <a:solidFill>
                  <a:srgbClr val="333333"/>
                </a:solidFill>
                <a:latin typeface="Arial"/>
                <a:ea typeface="+mn-lt"/>
                <a:cs typeface="Arial"/>
              </a:rPr>
              <a:t>Phân đoạn tốt các vùng trong ảnh y tế.</a:t>
            </a:r>
          </a:p>
          <a:p>
            <a:pPr marL="285750" indent="-285750" algn="just">
              <a:lnSpc>
                <a:spcPct val="150000"/>
              </a:lnSpc>
              <a:buFont typeface="Wingdings"/>
              <a:buChar char="v"/>
            </a:pPr>
            <a:r>
              <a:rPr lang="vi-VN">
                <a:solidFill>
                  <a:srgbClr val="333333"/>
                </a:solidFill>
                <a:latin typeface="Arial"/>
                <a:ea typeface="+mn-lt"/>
                <a:cs typeface="Arial"/>
              </a:rPr>
              <a:t>Nhược điểm:</a:t>
            </a:r>
          </a:p>
          <a:p>
            <a:pPr marL="742950" lvl="1" indent="-285750" algn="just">
              <a:lnSpc>
                <a:spcPct val="150000"/>
              </a:lnSpc>
              <a:buFont typeface="Courier New"/>
              <a:buChar char="o"/>
            </a:pPr>
            <a:r>
              <a:rPr lang="vi-VN">
                <a:solidFill>
                  <a:srgbClr val="333333"/>
                </a:solidFill>
                <a:latin typeface="Arial"/>
                <a:ea typeface="+mn-lt"/>
                <a:cs typeface="Arial"/>
              </a:rPr>
              <a:t>Làm tròn các cạnh của đường viền do thành phần làm trơn</a:t>
            </a: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B. Mô hình dòng chảy </a:t>
            </a:r>
            <a:r>
              <a:rPr lang="vi-VN" sz="2000" b="1" err="1">
                <a:latin typeface="Arial"/>
                <a:cs typeface="Arial"/>
              </a:rPr>
              <a:t>vectơ</a:t>
            </a:r>
            <a:r>
              <a:rPr lang="vi-VN" sz="2000" b="1">
                <a:latin typeface="Arial"/>
                <a:cs typeface="Arial"/>
              </a:rPr>
              <a:t> </a:t>
            </a:r>
            <a:r>
              <a:rPr lang="vi-VN" sz="2000" b="1" err="1">
                <a:latin typeface="Arial"/>
                <a:cs typeface="Arial"/>
              </a:rPr>
              <a:t>gradient</a:t>
            </a:r>
            <a:endParaRPr lang="vi-VN" err="1">
              <a:latin typeface="Arial" panose="020B0604020202020204" pitchFamily="34" charset="0"/>
              <a:cs typeface="Arial" panose="020B0604020202020204" pitchFamily="34" charset="0"/>
            </a:endParaRPr>
          </a:p>
        </p:txBody>
      </p:sp>
      <p:sp>
        <p:nvSpPr>
          <p:cNvPr id="10" name="Title 2">
            <a:extLst>
              <a:ext uri="{FF2B5EF4-FFF2-40B4-BE49-F238E27FC236}">
                <a16:creationId xmlns:a16="http://schemas.microsoft.com/office/drawing/2014/main" id="{C31B8C5D-3B4B-D576-4BA2-404F4A01E7C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1978189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1703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Giải quyết hạn chế của </a:t>
            </a:r>
            <a:r>
              <a:rPr lang="vi-VN" err="1">
                <a:solidFill>
                  <a:srgbClr val="333333"/>
                </a:solidFill>
                <a:latin typeface="Arial"/>
                <a:ea typeface="+mn-lt"/>
                <a:cs typeface="Arial"/>
              </a:rPr>
              <a:t>snake</a:t>
            </a:r>
            <a:r>
              <a:rPr lang="vi-VN">
                <a:solidFill>
                  <a:srgbClr val="333333"/>
                </a:solidFill>
                <a:latin typeface="Arial"/>
                <a:ea typeface="+mn-lt"/>
                <a:cs typeface="Arial"/>
              </a:rPr>
              <a:t> về không hút đến các cạnh xa. </a:t>
            </a:r>
            <a:endParaRPr lang="vi-VN"/>
          </a:p>
          <a:p>
            <a:pPr marL="285750" indent="-285750" algn="just">
              <a:lnSpc>
                <a:spcPct val="150000"/>
              </a:lnSpc>
              <a:buFont typeface="Wingdings"/>
              <a:buChar char="v"/>
            </a:pPr>
            <a:r>
              <a:rPr lang="vi-VN">
                <a:solidFill>
                  <a:srgbClr val="333333"/>
                </a:solidFill>
                <a:latin typeface="Arial"/>
                <a:ea typeface="+mn-lt"/>
                <a:cs typeface="Arial"/>
              </a:rPr>
              <a:t>Thêm lực đẩy (</a:t>
            </a:r>
            <a:r>
              <a:rPr lang="vi-VN" err="1">
                <a:solidFill>
                  <a:srgbClr val="333333"/>
                </a:solidFill>
                <a:latin typeface="Arial"/>
                <a:ea typeface="+mn-lt"/>
                <a:cs typeface="Arial"/>
              </a:rPr>
              <a:t>inflation</a:t>
            </a:r>
            <a:r>
              <a:rPr lang="vi-VN">
                <a:solidFill>
                  <a:srgbClr val="333333"/>
                </a:solidFill>
                <a:latin typeface="Arial"/>
                <a:ea typeface="+mn-lt"/>
                <a:cs typeface="Arial"/>
              </a:rPr>
              <a:t> </a:t>
            </a:r>
            <a:r>
              <a:rPr lang="vi-VN" err="1">
                <a:solidFill>
                  <a:srgbClr val="333333"/>
                </a:solidFill>
                <a:latin typeface="Arial"/>
                <a:ea typeface="+mn-lt"/>
                <a:cs typeface="Arial"/>
              </a:rPr>
              <a:t>force</a:t>
            </a:r>
            <a:r>
              <a:rPr lang="vi-VN">
                <a:solidFill>
                  <a:srgbClr val="333333"/>
                </a:solidFill>
                <a:latin typeface="Arial"/>
                <a:ea typeface="+mn-lt"/>
                <a:cs typeface="Arial"/>
              </a:rPr>
              <a:t>) vào các lực tác dụng lên </a:t>
            </a:r>
            <a:r>
              <a:rPr lang="vi-VN" err="1">
                <a:solidFill>
                  <a:srgbClr val="333333"/>
                </a:solidFill>
                <a:latin typeface="Arial"/>
                <a:ea typeface="+mn-lt"/>
                <a:cs typeface="Arial"/>
              </a:rPr>
              <a:t>snake</a:t>
            </a:r>
            <a:r>
              <a:rPr lang="vi-VN">
                <a:solidFill>
                  <a:srgbClr val="333333"/>
                </a:solidFill>
                <a:latin typeface="Arial"/>
                <a:ea typeface="+mn-lt"/>
                <a:cs typeface="Arial"/>
              </a:rPr>
              <a:t>.</a:t>
            </a:r>
          </a:p>
          <a:p>
            <a:pPr marL="285750" indent="-285750" algn="just">
              <a:lnSpc>
                <a:spcPct val="150000"/>
              </a:lnSpc>
              <a:buFont typeface="Wingdings"/>
              <a:buChar char="v"/>
            </a:pPr>
            <a:r>
              <a:rPr lang="vi-VN">
                <a:latin typeface="Arial"/>
                <a:cs typeface="Arial"/>
              </a:rPr>
              <a:t>Nhược điểm: Xử lý chậm, khó với cạnh sắc nét, cần đặt đối tượng cẩn thận.</a:t>
            </a:r>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C. Mô hình bóng bay (</a:t>
            </a:r>
            <a:r>
              <a:rPr lang="vi-VN" sz="2000" b="1" err="1">
                <a:latin typeface="Arial"/>
                <a:cs typeface="Arial"/>
              </a:rPr>
              <a:t>Balloon</a:t>
            </a:r>
            <a:r>
              <a:rPr lang="vi-VN" sz="2000" b="1">
                <a:latin typeface="Arial"/>
                <a:cs typeface="Arial"/>
              </a:rPr>
              <a:t> </a:t>
            </a:r>
            <a:r>
              <a:rPr lang="vi-VN" sz="2000" b="1" err="1">
                <a:latin typeface="Arial"/>
                <a:cs typeface="Arial"/>
              </a:rPr>
              <a:t>Model</a:t>
            </a:r>
            <a:r>
              <a:rPr lang="vi-VN" sz="2000" b="1">
                <a:latin typeface="Arial"/>
                <a:cs typeface="Arial"/>
              </a:rPr>
              <a:t>)</a:t>
            </a:r>
            <a:endParaRPr lang="vi-VN" sz="2000" b="1">
              <a:latin typeface="Arial" panose="020B0604020202020204" pitchFamily="34" charset="0"/>
              <a:cs typeface="Arial" panose="020B0604020202020204" pitchFamily="34" charset="0"/>
            </a:endParaRPr>
          </a:p>
        </p:txBody>
      </p:sp>
      <p:sp>
        <p:nvSpPr>
          <p:cNvPr id="5" name="Hộp Văn bản 4">
            <a:extLst>
              <a:ext uri="{FF2B5EF4-FFF2-40B4-BE49-F238E27FC236}">
                <a16:creationId xmlns:a16="http://schemas.microsoft.com/office/drawing/2014/main" id="{A65C6577-6D95-F7F1-242A-DC8F8BA1AC2C}"/>
              </a:ext>
            </a:extLst>
          </p:cNvPr>
          <p:cNvSpPr txBox="1"/>
          <p:nvPr/>
        </p:nvSpPr>
        <p:spPr>
          <a:xfrm>
            <a:off x="682549" y="5362889"/>
            <a:ext cx="824476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a:solidFill>
                  <a:srgbClr val="333333"/>
                </a:solidFill>
                <a:latin typeface="Arial"/>
                <a:ea typeface="+mn-lt"/>
                <a:cs typeface="Arial"/>
              </a:rPr>
              <a:t>Trong đó: </a:t>
            </a:r>
            <a:endParaRPr lang="vi-VN">
              <a:solidFill>
                <a:srgbClr val="000000"/>
              </a:solidFill>
              <a:latin typeface="Arial" panose="020B0604020202020204" pitchFamily="34" charset="0"/>
              <a:ea typeface="+mn-lt"/>
              <a:cs typeface="Arial" panose="020B0604020202020204" pitchFamily="34" charset="0"/>
            </a:endParaRPr>
          </a:p>
          <a:p>
            <a:pPr marL="285750" indent="-285750" algn="just">
              <a:buFont typeface="Calibri"/>
              <a:buChar char="-"/>
            </a:pPr>
            <a:r>
              <a:rPr lang="vi-VN">
                <a:solidFill>
                  <a:srgbClr val="333333"/>
                </a:solidFill>
                <a:latin typeface="Arial"/>
                <a:ea typeface="+mn-lt"/>
                <a:cs typeface="Arial"/>
              </a:rPr>
              <a:t>n(s) là </a:t>
            </a:r>
            <a:r>
              <a:rPr lang="vi-VN" err="1">
                <a:solidFill>
                  <a:srgbClr val="333333"/>
                </a:solidFill>
                <a:latin typeface="Arial"/>
                <a:ea typeface="+mn-lt"/>
                <a:cs typeface="Arial"/>
              </a:rPr>
              <a:t>vectơ</a:t>
            </a:r>
            <a:r>
              <a:rPr lang="vi-VN">
                <a:solidFill>
                  <a:srgbClr val="333333"/>
                </a:solidFill>
                <a:latin typeface="Arial"/>
                <a:ea typeface="+mn-lt"/>
                <a:cs typeface="Arial"/>
              </a:rPr>
              <a:t> đơn vị pháp tuyến của đường cong tại v(s) </a:t>
            </a:r>
            <a:endParaRPr lang="vi-VN">
              <a:solidFill>
                <a:srgbClr val="000000"/>
              </a:solidFill>
              <a:latin typeface="Arial" panose="020B0604020202020204" pitchFamily="34" charset="0"/>
              <a:ea typeface="+mn-lt"/>
              <a:cs typeface="Arial" panose="020B0604020202020204" pitchFamily="34" charset="0"/>
            </a:endParaRPr>
          </a:p>
          <a:p>
            <a:pPr marL="285750" indent="-285750" algn="just">
              <a:buFont typeface="Calibri"/>
              <a:buChar char="-"/>
            </a:pPr>
            <a:r>
              <a:rPr lang="vi-VN">
                <a:solidFill>
                  <a:srgbClr val="333333"/>
                </a:solidFill>
                <a:latin typeface="Arial"/>
                <a:ea typeface="+mn-lt"/>
                <a:cs typeface="Arial"/>
              </a:rPr>
              <a:t>k 1 là độ lớn của lực</a:t>
            </a:r>
            <a:endParaRPr lang="vi-VN">
              <a:latin typeface="Arial"/>
              <a:cs typeface="Arial"/>
            </a:endParaRPr>
          </a:p>
        </p:txBody>
      </p:sp>
      <p:pic>
        <p:nvPicPr>
          <p:cNvPr id="9" name="Hình ảnh 8" descr="Ảnh có chứa Phông chữ, văn bản, màu trắng, Đồ họa&#10;&#10;Mô tả được tự động tạo">
            <a:extLst>
              <a:ext uri="{FF2B5EF4-FFF2-40B4-BE49-F238E27FC236}">
                <a16:creationId xmlns:a16="http://schemas.microsoft.com/office/drawing/2014/main" id="{1883FB47-C963-7278-B512-1A02649BCEEA}"/>
              </a:ext>
            </a:extLst>
          </p:cNvPr>
          <p:cNvPicPr>
            <a:picLocks noChangeAspect="1"/>
          </p:cNvPicPr>
          <p:nvPr/>
        </p:nvPicPr>
        <p:blipFill>
          <a:blip r:embed="rId2"/>
          <a:stretch>
            <a:fillRect/>
          </a:stretch>
        </p:blipFill>
        <p:spPr>
          <a:xfrm>
            <a:off x="2458262" y="4245215"/>
            <a:ext cx="4259978" cy="1119436"/>
          </a:xfrm>
          <a:prstGeom prst="rect">
            <a:avLst/>
          </a:prstGeom>
        </p:spPr>
      </p:pic>
      <p:sp>
        <p:nvSpPr>
          <p:cNvPr id="11" name="Title 2">
            <a:extLst>
              <a:ext uri="{FF2B5EF4-FFF2-40B4-BE49-F238E27FC236}">
                <a16:creationId xmlns:a16="http://schemas.microsoft.com/office/drawing/2014/main" id="{5AA5B37D-D62C-4749-7393-A12A804044A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1695490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2534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Điều chỉnh đường cong trơn bằng cách di chuyển các điểm vuông góc trên mặt </a:t>
            </a:r>
            <a:r>
              <a:rPr lang="vi-VN" err="1">
                <a:solidFill>
                  <a:srgbClr val="333333"/>
                </a:solidFill>
                <a:latin typeface="Arial"/>
                <a:ea typeface="+mn-lt"/>
                <a:cs typeface="Arial"/>
              </a:rPr>
              <a:t>phẳng</a:t>
            </a:r>
            <a:r>
              <a:rPr lang="vi-VN">
                <a:solidFill>
                  <a:srgbClr val="333333"/>
                </a:solidFill>
                <a:latin typeface="Arial"/>
                <a:ea typeface="+mn-lt"/>
                <a:cs typeface="Arial"/>
              </a:rPr>
              <a:t> </a:t>
            </a:r>
            <a:r>
              <a:rPr lang="vi-VN" err="1">
                <a:solidFill>
                  <a:srgbClr val="333333"/>
                </a:solidFill>
                <a:latin typeface="Arial"/>
                <a:ea typeface="+mn-lt"/>
                <a:cs typeface="Arial"/>
              </a:rPr>
              <a:t>Euclidean</a:t>
            </a:r>
            <a:r>
              <a:rPr lang="vi-VN">
                <a:solidFill>
                  <a:srgbClr val="333333"/>
                </a:solidFill>
                <a:latin typeface="Arial"/>
                <a:ea typeface="+mn-lt"/>
                <a:cs typeface="Arial"/>
              </a:rPr>
              <a:t>. . </a:t>
            </a:r>
            <a:endParaRPr lang="vi-VN"/>
          </a:p>
          <a:p>
            <a:pPr marL="285750" indent="-285750" algn="just">
              <a:lnSpc>
                <a:spcPct val="150000"/>
              </a:lnSpc>
              <a:buFont typeface="Wingdings"/>
              <a:buChar char="v"/>
            </a:pPr>
            <a:r>
              <a:rPr lang="vi-VN">
                <a:solidFill>
                  <a:srgbClr val="333333"/>
                </a:solidFill>
                <a:latin typeface="Arial"/>
                <a:ea typeface="+mn-lt"/>
                <a:cs typeface="Arial"/>
              </a:rPr>
              <a:t>Tốc độ di chuyển tỷ lệ với độ cong của vùng trong ảnh.</a:t>
            </a:r>
            <a:endParaRPr lang="vi-VN"/>
          </a:p>
          <a:p>
            <a:pPr marL="285750" indent="-285750" algn="just">
              <a:lnSpc>
                <a:spcPct val="150000"/>
              </a:lnSpc>
              <a:buFont typeface="Wingdings"/>
              <a:buChar char="v"/>
            </a:pPr>
            <a:r>
              <a:rPr lang="vi-VN">
                <a:latin typeface="Arial"/>
                <a:cs typeface="Arial"/>
              </a:rPr>
              <a:t>Sử dụng luồng đạo hàm và nhận dạng đối tượng để đặc trưng đường viền.</a:t>
            </a:r>
          </a:p>
          <a:p>
            <a:pPr marL="285750" indent="-285750" algn="just">
              <a:lnSpc>
                <a:spcPct val="150000"/>
              </a:lnSpc>
              <a:buFont typeface="Wingdings"/>
              <a:buChar char="v"/>
            </a:pPr>
            <a:r>
              <a:rPr lang="vi-VN">
                <a:solidFill>
                  <a:srgbClr val="000000"/>
                </a:solidFill>
                <a:latin typeface="Arial"/>
                <a:cs typeface="Arial"/>
              </a:rPr>
              <a:t>Không có nhược điểm lớn nhưng phức tạp để lập trình.</a:t>
            </a:r>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54709"/>
            <a:ext cx="60851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D. </a:t>
            </a:r>
            <a:r>
              <a:rPr lang="vi-VN" sz="2000" b="1" err="1">
                <a:latin typeface="Arial"/>
                <a:cs typeface="Arial"/>
              </a:rPr>
              <a:t>Geometric</a:t>
            </a:r>
            <a:r>
              <a:rPr lang="vi-VN" sz="2000" b="1">
                <a:latin typeface="Arial"/>
                <a:cs typeface="Arial"/>
              </a:rPr>
              <a:t>/</a:t>
            </a:r>
            <a:r>
              <a:rPr lang="vi-VN" sz="2000" b="1" err="1">
                <a:latin typeface="Arial"/>
                <a:cs typeface="Arial"/>
              </a:rPr>
              <a:t>Geodesic</a:t>
            </a:r>
            <a:r>
              <a:rPr lang="vi-VN" sz="2000" b="1">
                <a:latin typeface="Arial"/>
                <a:cs typeface="Arial"/>
              </a:rPr>
              <a:t> </a:t>
            </a:r>
            <a:r>
              <a:rPr lang="vi-VN" sz="2000" b="1" err="1">
                <a:latin typeface="Arial"/>
                <a:cs typeface="Arial"/>
              </a:rPr>
              <a:t>Active</a:t>
            </a:r>
            <a:r>
              <a:rPr lang="vi-VN" sz="2000" b="1">
                <a:latin typeface="Arial"/>
                <a:cs typeface="Arial"/>
              </a:rPr>
              <a:t> </a:t>
            </a:r>
            <a:r>
              <a:rPr lang="vi-VN" sz="2000" b="1" err="1">
                <a:latin typeface="Arial"/>
                <a:cs typeface="Arial"/>
              </a:rPr>
              <a:t>Contour</a:t>
            </a:r>
            <a:endParaRPr lang="vi-VN" sz="2000" b="1" err="1">
              <a:latin typeface="Arial" panose="020B0604020202020204" pitchFamily="34" charset="0"/>
              <a:cs typeface="Arial" panose="020B0604020202020204" pitchFamily="34" charset="0"/>
            </a:endParaRPr>
          </a:p>
        </p:txBody>
      </p:sp>
      <p:sp>
        <p:nvSpPr>
          <p:cNvPr id="11" name="Title 2">
            <a:extLst>
              <a:ext uri="{FF2B5EF4-FFF2-40B4-BE49-F238E27FC236}">
                <a16:creationId xmlns:a16="http://schemas.microsoft.com/office/drawing/2014/main" id="{5AA5B37D-D62C-4749-7393-A12A804044A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3865458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vi-VN" sz="2000" b="1">
                <a:latin typeface="Arial"/>
                <a:cs typeface="Arial"/>
              </a:rPr>
              <a:t>Chạy thử đi với ảnh tĩnh </a:t>
            </a:r>
            <a:endParaRPr lang="vi-VN"/>
          </a:p>
        </p:txBody>
      </p:sp>
      <p:sp>
        <p:nvSpPr>
          <p:cNvPr id="11" name="Title 2">
            <a:extLst>
              <a:ext uri="{FF2B5EF4-FFF2-40B4-BE49-F238E27FC236}">
                <a16:creationId xmlns:a16="http://schemas.microsoft.com/office/drawing/2014/main" id="{5AA5B37D-D62C-4749-7393-A12A804044A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4: CÀI ĐẶT VÀ CHẠY THỬ CHƯƠNG TRÌNH</a:t>
            </a:r>
            <a:endParaRPr lang="en-US" sz="2000"/>
          </a:p>
        </p:txBody>
      </p:sp>
      <p:pic>
        <p:nvPicPr>
          <p:cNvPr id="4" name="Hình ảnh 3" descr="Ảnh có chứa văn bản, ảnh chụp màn hình, thiết kế, thiết bị&#10;&#10;Mô tả được tự động tạo">
            <a:extLst>
              <a:ext uri="{FF2B5EF4-FFF2-40B4-BE49-F238E27FC236}">
                <a16:creationId xmlns:a16="http://schemas.microsoft.com/office/drawing/2014/main" id="{FDBB16EF-996F-6E7E-3A22-8E6A166FF459}"/>
              </a:ext>
            </a:extLst>
          </p:cNvPr>
          <p:cNvPicPr>
            <a:picLocks noChangeAspect="1"/>
          </p:cNvPicPr>
          <p:nvPr/>
        </p:nvPicPr>
        <p:blipFill>
          <a:blip r:embed="rId2"/>
          <a:stretch>
            <a:fillRect/>
          </a:stretch>
        </p:blipFill>
        <p:spPr>
          <a:xfrm>
            <a:off x="2514686" y="1714383"/>
            <a:ext cx="4147354" cy="4114800"/>
          </a:xfrm>
          <a:prstGeom prst="rect">
            <a:avLst/>
          </a:prstGeom>
        </p:spPr>
      </p:pic>
    </p:spTree>
    <p:extLst>
      <p:ext uri="{BB962C8B-B14F-4D97-AF65-F5344CB8AC3E}">
        <p14:creationId xmlns:p14="http://schemas.microsoft.com/office/powerpoint/2010/main" val="2026399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Chạy thử đối với ảnh động </a:t>
            </a:r>
            <a:endParaRPr lang="vi-VN">
              <a:cs typeface="Arial" panose="020B0604020202020204" pitchFamily="34" charset="0"/>
            </a:endParaRPr>
          </a:p>
        </p:txBody>
      </p:sp>
      <p:sp>
        <p:nvSpPr>
          <p:cNvPr id="11" name="Title 2">
            <a:extLst>
              <a:ext uri="{FF2B5EF4-FFF2-40B4-BE49-F238E27FC236}">
                <a16:creationId xmlns:a16="http://schemas.microsoft.com/office/drawing/2014/main" id="{5AA5B37D-D62C-4749-7393-A12A804044A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4: CÀI ĐẶT VÀ CHẠY THỬ CHƯƠNG TRÌNH</a:t>
            </a:r>
            <a:endParaRPr lang="en-US" sz="2000"/>
          </a:p>
        </p:txBody>
      </p:sp>
      <p:pic>
        <p:nvPicPr>
          <p:cNvPr id="3" name="traffic_25fps">
            <a:hlinkClick r:id="" action="ppaction://media"/>
            <a:extLst>
              <a:ext uri="{FF2B5EF4-FFF2-40B4-BE49-F238E27FC236}">
                <a16:creationId xmlns:a16="http://schemas.microsoft.com/office/drawing/2014/main" id="{A641F5D1-215B-3CA7-C076-4C6F910046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9236" y="2655374"/>
            <a:ext cx="5677293" cy="3248320"/>
          </a:xfrm>
          <a:prstGeom prst="rect">
            <a:avLst/>
          </a:prstGeom>
        </p:spPr>
      </p:pic>
      <p:sp>
        <p:nvSpPr>
          <p:cNvPr id="6" name="Hộp Văn bản 5">
            <a:extLst>
              <a:ext uri="{FF2B5EF4-FFF2-40B4-BE49-F238E27FC236}">
                <a16:creationId xmlns:a16="http://schemas.microsoft.com/office/drawing/2014/main" id="{39B87B27-C894-D00D-6BEF-A9760FC3ED25}"/>
              </a:ext>
            </a:extLst>
          </p:cNvPr>
          <p:cNvSpPr txBox="1"/>
          <p:nvPr/>
        </p:nvSpPr>
        <p:spPr>
          <a:xfrm>
            <a:off x="3271905" y="5904595"/>
            <a:ext cx="2340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err="1">
                <a:solidFill>
                  <a:srgbClr val="333333"/>
                </a:solidFill>
                <a:latin typeface="Arial"/>
                <a:cs typeface="Arial"/>
              </a:rPr>
              <a:t>Video</a:t>
            </a:r>
            <a:r>
              <a:rPr lang="vi-VN">
                <a:solidFill>
                  <a:srgbClr val="333333"/>
                </a:solidFill>
                <a:latin typeface="Arial"/>
                <a:cs typeface="Arial"/>
              </a:rPr>
              <a:t> </a:t>
            </a:r>
            <a:r>
              <a:rPr lang="vi-VN" err="1">
                <a:solidFill>
                  <a:srgbClr val="333333"/>
                </a:solidFill>
                <a:latin typeface="Arial"/>
                <a:cs typeface="Arial"/>
              </a:rPr>
              <a:t>Input</a:t>
            </a:r>
          </a:p>
        </p:txBody>
      </p:sp>
      <p:sp>
        <p:nvSpPr>
          <p:cNvPr id="9" name="Hộp Văn bản 7">
            <a:extLst>
              <a:ext uri="{FF2B5EF4-FFF2-40B4-BE49-F238E27FC236}">
                <a16:creationId xmlns:a16="http://schemas.microsoft.com/office/drawing/2014/main" id="{72151FD5-8A12-FD24-6144-3030AE12491C}"/>
              </a:ext>
            </a:extLst>
          </p:cNvPr>
          <p:cNvSpPr txBox="1"/>
          <p:nvPr/>
        </p:nvSpPr>
        <p:spPr>
          <a:xfrm>
            <a:off x="478210" y="1566424"/>
            <a:ext cx="8244764" cy="8785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b="1" i="1">
                <a:solidFill>
                  <a:srgbClr val="333333"/>
                </a:solidFill>
                <a:latin typeface="Arial"/>
                <a:ea typeface="+mn-lt"/>
                <a:cs typeface="Arial"/>
              </a:rPr>
              <a:t>Kịch bản thử nghiệm tình huống: </a:t>
            </a:r>
            <a:r>
              <a:rPr lang="vi-VN">
                <a:solidFill>
                  <a:srgbClr val="333333"/>
                </a:solidFill>
                <a:latin typeface="Arial"/>
                <a:ea typeface="+mn-lt"/>
                <a:cs typeface="Arial"/>
              </a:rPr>
              <a:t>Nhận biết phương tiện vượt quá tốc độ hoặc vượt đèn đỏ</a:t>
            </a:r>
            <a:endParaRPr lang="en-US">
              <a:cs typeface="Calibri" panose="020F0502020204030204"/>
            </a:endParaRPr>
          </a:p>
        </p:txBody>
      </p:sp>
    </p:spTree>
    <p:extLst>
      <p:ext uri="{BB962C8B-B14F-4D97-AF65-F5344CB8AC3E}">
        <p14:creationId xmlns:p14="http://schemas.microsoft.com/office/powerpoint/2010/main" val="264474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Chạy thử đối với ảnh động </a:t>
            </a:r>
            <a:endParaRPr lang="vi-VN">
              <a:cs typeface="Arial" panose="020B0604020202020204" pitchFamily="34" charset="0"/>
            </a:endParaRPr>
          </a:p>
        </p:txBody>
      </p:sp>
      <p:sp>
        <p:nvSpPr>
          <p:cNvPr id="11" name="Title 2">
            <a:extLst>
              <a:ext uri="{FF2B5EF4-FFF2-40B4-BE49-F238E27FC236}">
                <a16:creationId xmlns:a16="http://schemas.microsoft.com/office/drawing/2014/main" id="{5AA5B37D-D62C-4749-7393-A12A804044A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4: CÀI ĐẶT VÀ CHẠY THỬ CHƯƠNG TRÌNH</a:t>
            </a:r>
            <a:endParaRPr lang="en-US" sz="2000"/>
          </a:p>
        </p:txBody>
      </p:sp>
      <p:sp>
        <p:nvSpPr>
          <p:cNvPr id="6" name="Hộp Văn bản 5">
            <a:extLst>
              <a:ext uri="{FF2B5EF4-FFF2-40B4-BE49-F238E27FC236}">
                <a16:creationId xmlns:a16="http://schemas.microsoft.com/office/drawing/2014/main" id="{39B87B27-C894-D00D-6BEF-A9760FC3ED25}"/>
              </a:ext>
            </a:extLst>
          </p:cNvPr>
          <p:cNvSpPr txBox="1"/>
          <p:nvPr/>
        </p:nvSpPr>
        <p:spPr>
          <a:xfrm>
            <a:off x="1115914" y="4853685"/>
            <a:ext cx="2340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err="1">
                <a:solidFill>
                  <a:srgbClr val="333333"/>
                </a:solidFill>
                <a:latin typeface="Arial"/>
                <a:cs typeface="Arial"/>
              </a:rPr>
              <a:t>Video</a:t>
            </a:r>
            <a:r>
              <a:rPr lang="vi-VN">
                <a:solidFill>
                  <a:srgbClr val="333333"/>
                </a:solidFill>
                <a:latin typeface="Arial"/>
                <a:cs typeface="Arial"/>
              </a:rPr>
              <a:t> </a:t>
            </a:r>
            <a:r>
              <a:rPr lang="vi-VN" err="1">
                <a:solidFill>
                  <a:srgbClr val="333333"/>
                </a:solidFill>
                <a:latin typeface="Arial"/>
                <a:cs typeface="Arial"/>
              </a:rPr>
              <a:t>Output</a:t>
            </a:r>
          </a:p>
        </p:txBody>
      </p:sp>
      <p:pic>
        <p:nvPicPr>
          <p:cNvPr id="5" name="Hình ảnh 4" descr="Ảnh có chứa văn bản, ảnh chụp màn hình, mặt đất, ngoài trời&#10;&#10;Mô tả được tự động tạo">
            <a:extLst>
              <a:ext uri="{FF2B5EF4-FFF2-40B4-BE49-F238E27FC236}">
                <a16:creationId xmlns:a16="http://schemas.microsoft.com/office/drawing/2014/main" id="{A470FDEB-C19D-7645-C709-7824B568C9DF}"/>
              </a:ext>
            </a:extLst>
          </p:cNvPr>
          <p:cNvPicPr>
            <a:picLocks noChangeAspect="1"/>
          </p:cNvPicPr>
          <p:nvPr/>
        </p:nvPicPr>
        <p:blipFill>
          <a:blip r:embed="rId4"/>
          <a:stretch>
            <a:fillRect/>
          </a:stretch>
        </p:blipFill>
        <p:spPr>
          <a:xfrm>
            <a:off x="4990400" y="2555475"/>
            <a:ext cx="3767703" cy="2061240"/>
          </a:xfrm>
          <a:prstGeom prst="rect">
            <a:avLst/>
          </a:prstGeom>
        </p:spPr>
      </p:pic>
      <p:pic>
        <p:nvPicPr>
          <p:cNvPr id="3" name="segmented_video">
            <a:hlinkClick r:id="" action="ppaction://media"/>
            <a:extLst>
              <a:ext uri="{FF2B5EF4-FFF2-40B4-BE49-F238E27FC236}">
                <a16:creationId xmlns:a16="http://schemas.microsoft.com/office/drawing/2014/main" id="{BC3939B8-4CDF-E523-9DDB-981E1D97E6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7" y="1604913"/>
            <a:ext cx="4720473" cy="4190215"/>
          </a:xfrm>
          <a:prstGeom prst="rect">
            <a:avLst/>
          </a:prstGeom>
        </p:spPr>
      </p:pic>
    </p:spTree>
    <p:extLst>
      <p:ext uri="{BB962C8B-B14F-4D97-AF65-F5344CB8AC3E}">
        <p14:creationId xmlns:p14="http://schemas.microsoft.com/office/powerpoint/2010/main" val="19770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1: BÀI TOÁN PHÂN VÙNG ẢNH (IMAGE SEGMENTATION)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21451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000" b="1">
                <a:latin typeface="Arial"/>
                <a:cs typeface="Arial"/>
              </a:rPr>
              <a:t>Khái niệm </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3" y="1599934"/>
            <a:ext cx="5460395" cy="41960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Bài toán sẽ phân chia một hình ảnh thành nhiều vùng ảnh khác nhau. </a:t>
            </a:r>
          </a:p>
          <a:p>
            <a:pPr marL="285750" indent="-285750" algn="just">
              <a:lnSpc>
                <a:spcPct val="150000"/>
              </a:lnSpc>
              <a:buFont typeface="Wingdings"/>
              <a:buChar char="v"/>
            </a:pPr>
            <a:r>
              <a:rPr lang="vi-VN">
                <a:solidFill>
                  <a:srgbClr val="333333"/>
                </a:solidFill>
                <a:latin typeface="Arial"/>
                <a:cs typeface="Arial"/>
              </a:rPr>
              <a:t>Để phân cụm các </a:t>
            </a:r>
            <a:r>
              <a:rPr lang="vi-VN" err="1">
                <a:solidFill>
                  <a:srgbClr val="333333"/>
                </a:solidFill>
                <a:latin typeface="Arial"/>
                <a:cs typeface="Arial"/>
              </a:rPr>
              <a:t>pixel</a:t>
            </a:r>
            <a:r>
              <a:rPr lang="vi-VN">
                <a:solidFill>
                  <a:srgbClr val="333333"/>
                </a:solidFill>
                <a:latin typeface="Arial"/>
                <a:cs typeface="Arial"/>
              </a:rPr>
              <a:t> thành các vùng hình ảnh nổi bật, tức là các vùng tương ứng với các bề mặt, vật thể hoặc phần tự nhiên của vật thể</a:t>
            </a:r>
          </a:p>
          <a:p>
            <a:pPr marL="285750" indent="-285750" algn="just">
              <a:lnSpc>
                <a:spcPct val="150000"/>
              </a:lnSpc>
              <a:buFont typeface="Wingdings"/>
              <a:buChar char="v"/>
            </a:pPr>
            <a:r>
              <a:rPr lang="vi-VN">
                <a:solidFill>
                  <a:srgbClr val="333333"/>
                </a:solidFill>
                <a:latin typeface="Arial"/>
                <a:cs typeface="Arial"/>
              </a:rPr>
              <a:t>Việc phân đoạn dựa trên các đặc trưng đã tính </a:t>
            </a:r>
          </a:p>
          <a:p>
            <a:pPr algn="just">
              <a:lnSpc>
                <a:spcPct val="150000"/>
              </a:lnSpc>
            </a:pPr>
            <a:r>
              <a:rPr lang="vi-VN">
                <a:solidFill>
                  <a:srgbClr val="333333"/>
                </a:solidFill>
                <a:latin typeface="Arial"/>
                <a:cs typeface="Arial"/>
              </a:rPr>
              <a:t>toán được trích xuất từ hình ảnh như </a:t>
            </a:r>
            <a:endParaRPr lang="vi-VN">
              <a:cs typeface="Arial" panose="020B0604020202020204" pitchFamily="34" charset="0"/>
            </a:endParaRPr>
          </a:p>
          <a:p>
            <a:pPr marL="742950" lvl="1" indent="-285750" algn="just">
              <a:lnSpc>
                <a:spcPct val="150000"/>
              </a:lnSpc>
              <a:buFont typeface="Courier New"/>
              <a:buChar char="o"/>
            </a:pPr>
            <a:r>
              <a:rPr lang="vi-VN" err="1">
                <a:solidFill>
                  <a:srgbClr val="333333"/>
                </a:solidFill>
                <a:latin typeface="Arial"/>
                <a:cs typeface="Arial"/>
              </a:rPr>
              <a:t>Grey</a:t>
            </a:r>
            <a:r>
              <a:rPr lang="vi-VN">
                <a:solidFill>
                  <a:srgbClr val="333333"/>
                </a:solidFill>
                <a:latin typeface="Arial"/>
                <a:cs typeface="Arial"/>
              </a:rPr>
              <a:t> </a:t>
            </a:r>
            <a:r>
              <a:rPr lang="vi-VN" err="1">
                <a:solidFill>
                  <a:srgbClr val="333333"/>
                </a:solidFill>
                <a:latin typeface="Arial"/>
                <a:cs typeface="Arial"/>
              </a:rPr>
              <a:t>level</a:t>
            </a:r>
            <a:r>
              <a:rPr lang="vi-VN">
                <a:solidFill>
                  <a:srgbClr val="333333"/>
                </a:solidFill>
                <a:latin typeface="Arial"/>
                <a:cs typeface="Arial"/>
              </a:rPr>
              <a:t>, </a:t>
            </a:r>
            <a:r>
              <a:rPr lang="vi-VN" err="1">
                <a:solidFill>
                  <a:srgbClr val="333333"/>
                </a:solidFill>
                <a:latin typeface="Arial"/>
                <a:cs typeface="Arial"/>
              </a:rPr>
              <a:t>color</a:t>
            </a:r>
            <a:r>
              <a:rPr lang="vi-VN">
                <a:solidFill>
                  <a:srgbClr val="333333"/>
                </a:solidFill>
                <a:latin typeface="Arial"/>
                <a:cs typeface="Arial"/>
              </a:rPr>
              <a:t>, </a:t>
            </a:r>
            <a:r>
              <a:rPr lang="vi-VN" err="1">
                <a:solidFill>
                  <a:srgbClr val="333333"/>
                </a:solidFill>
                <a:latin typeface="Arial"/>
                <a:cs typeface="Arial"/>
              </a:rPr>
              <a:t>texture</a:t>
            </a:r>
            <a:r>
              <a:rPr lang="vi-VN">
                <a:solidFill>
                  <a:srgbClr val="333333"/>
                </a:solidFill>
                <a:latin typeface="Arial"/>
                <a:cs typeface="Arial"/>
              </a:rPr>
              <a:t>, </a:t>
            </a:r>
            <a:r>
              <a:rPr lang="vi-VN" err="1">
                <a:solidFill>
                  <a:srgbClr val="333333"/>
                </a:solidFill>
                <a:latin typeface="Arial"/>
                <a:cs typeface="Arial"/>
              </a:rPr>
              <a:t>depth</a:t>
            </a:r>
            <a:r>
              <a:rPr lang="vi-VN">
                <a:solidFill>
                  <a:srgbClr val="333333"/>
                </a:solidFill>
                <a:latin typeface="Arial"/>
                <a:cs typeface="Arial"/>
              </a:rPr>
              <a:t> </a:t>
            </a:r>
            <a:r>
              <a:rPr lang="vi-VN" err="1">
                <a:solidFill>
                  <a:srgbClr val="333333"/>
                </a:solidFill>
                <a:latin typeface="Arial"/>
                <a:cs typeface="Arial"/>
              </a:rPr>
              <a:t>or</a:t>
            </a:r>
            <a:r>
              <a:rPr lang="vi-VN">
                <a:solidFill>
                  <a:srgbClr val="333333"/>
                </a:solidFill>
                <a:latin typeface="Arial"/>
                <a:cs typeface="Arial"/>
              </a:rPr>
              <a:t> </a:t>
            </a:r>
            <a:r>
              <a:rPr lang="vi-VN" err="1">
                <a:solidFill>
                  <a:srgbClr val="333333"/>
                </a:solidFill>
                <a:latin typeface="Arial"/>
                <a:cs typeface="Arial"/>
              </a:rPr>
              <a:t>motion</a:t>
            </a:r>
            <a:endParaRPr lang="vi-VN">
              <a:solidFill>
                <a:srgbClr val="333333"/>
              </a:solidFill>
              <a:latin typeface="Arial"/>
              <a:cs typeface="Arial"/>
            </a:endParaRPr>
          </a:p>
          <a:p>
            <a:pPr marL="285750" indent="-285750" algn="just">
              <a:lnSpc>
                <a:spcPct val="150000"/>
              </a:lnSpc>
              <a:buFont typeface="Wingdings"/>
              <a:buChar char="v"/>
            </a:pPr>
            <a:r>
              <a:rPr lang="vi-VN">
                <a:solidFill>
                  <a:srgbClr val="333333"/>
                </a:solidFill>
                <a:latin typeface="Arial"/>
                <a:cs typeface="Arial"/>
              </a:rPr>
              <a:t>Các vùng có thể là đối tượng, nhóm các </a:t>
            </a:r>
            <a:r>
              <a:rPr lang="vi-VN" err="1">
                <a:solidFill>
                  <a:srgbClr val="333333"/>
                </a:solidFill>
                <a:latin typeface="Arial"/>
                <a:cs typeface="Arial"/>
              </a:rPr>
              <a:t>pixel</a:t>
            </a:r>
            <a:r>
              <a:rPr lang="vi-VN">
                <a:solidFill>
                  <a:srgbClr val="333333"/>
                </a:solidFill>
                <a:latin typeface="Arial"/>
                <a:cs typeface="Arial"/>
              </a:rPr>
              <a:t> có đặc trưng giống nhau hoặc một </a:t>
            </a:r>
            <a:r>
              <a:rPr lang="vi-VN" err="1">
                <a:solidFill>
                  <a:srgbClr val="333333"/>
                </a:solidFill>
                <a:latin typeface="Arial"/>
                <a:cs typeface="Arial"/>
              </a:rPr>
              <a:t>pixel</a:t>
            </a:r>
            <a:r>
              <a:rPr lang="vi-VN">
                <a:solidFill>
                  <a:srgbClr val="333333"/>
                </a:solidFill>
                <a:latin typeface="Arial"/>
                <a:cs typeface="Arial"/>
              </a:rPr>
              <a:t> riêng biệt</a:t>
            </a:r>
            <a:endParaRPr lang="vi-VN"/>
          </a:p>
        </p:txBody>
      </p:sp>
      <p:pic>
        <p:nvPicPr>
          <p:cNvPr id="9" name="Hình ảnh 8" descr="Ảnh có chứa cây giáng sinh, trang trí giáng sinh, văn bản, Đêm Giáng sinh&#10;&#10;Mô tả được tự động tạo">
            <a:extLst>
              <a:ext uri="{FF2B5EF4-FFF2-40B4-BE49-F238E27FC236}">
                <a16:creationId xmlns:a16="http://schemas.microsoft.com/office/drawing/2014/main" id="{43BC6C81-2CEC-5F25-5880-10845F32BE90}"/>
              </a:ext>
            </a:extLst>
          </p:cNvPr>
          <p:cNvPicPr>
            <a:picLocks noChangeAspect="1"/>
          </p:cNvPicPr>
          <p:nvPr/>
        </p:nvPicPr>
        <p:blipFill rotWithShape="1">
          <a:blip r:embed="rId2"/>
          <a:srcRect l="3459" t="176" r="2201" b="-550"/>
          <a:stretch/>
        </p:blipFill>
        <p:spPr>
          <a:xfrm>
            <a:off x="5569980" y="3335216"/>
            <a:ext cx="3462204" cy="3090524"/>
          </a:xfrm>
          <a:prstGeom prst="rect">
            <a:avLst/>
          </a:prstGeom>
        </p:spPr>
      </p:pic>
      <p:pic>
        <p:nvPicPr>
          <p:cNvPr id="3" name="Hình ảnh 2" descr="Ảnh có chứa cây giáng sinh, giáng sinh, thú cưng, Giống chó&#10;&#10;Mô tả được tự động tạo">
            <a:extLst>
              <a:ext uri="{FF2B5EF4-FFF2-40B4-BE49-F238E27FC236}">
                <a16:creationId xmlns:a16="http://schemas.microsoft.com/office/drawing/2014/main" id="{E3A3D401-D443-8F13-5B2E-0F4C1DF3CFD8}"/>
              </a:ext>
            </a:extLst>
          </p:cNvPr>
          <p:cNvPicPr>
            <a:picLocks noChangeAspect="1"/>
          </p:cNvPicPr>
          <p:nvPr/>
        </p:nvPicPr>
        <p:blipFill>
          <a:blip r:embed="rId3"/>
          <a:stretch>
            <a:fillRect/>
          </a:stretch>
        </p:blipFill>
        <p:spPr>
          <a:xfrm>
            <a:off x="5657962" y="933494"/>
            <a:ext cx="3385979" cy="2434157"/>
          </a:xfrm>
          <a:prstGeom prst="rect">
            <a:avLst/>
          </a:prstGeom>
        </p:spPr>
      </p:pic>
    </p:spTree>
    <p:extLst>
      <p:ext uri="{BB962C8B-B14F-4D97-AF65-F5344CB8AC3E}">
        <p14:creationId xmlns:p14="http://schemas.microsoft.com/office/powerpoint/2010/main" val="3529349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1: BÀI TOÁN PHÂN VÙNG ẢNH (IMAGE SEGMENTATION)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a:t>
            </a:r>
            <a:r>
              <a:rPr lang="vi-VN" sz="2000" b="1" err="1">
                <a:latin typeface="Arial"/>
                <a:cs typeface="Arial"/>
              </a:rPr>
              <a:t>Input</a:t>
            </a:r>
            <a:r>
              <a:rPr lang="vi-VN" sz="2000" b="1">
                <a:latin typeface="Arial"/>
                <a:cs typeface="Arial"/>
              </a:rPr>
              <a:t> và </a:t>
            </a:r>
            <a:r>
              <a:rPr lang="vi-VN" sz="2000" b="1" err="1">
                <a:latin typeface="Arial"/>
                <a:cs typeface="Arial"/>
              </a:rPr>
              <a:t>output</a:t>
            </a:r>
            <a:r>
              <a:rPr lang="vi-VN" sz="2000" b="1">
                <a:latin typeface="Arial"/>
                <a:cs typeface="Arial"/>
              </a:rPr>
              <a:t> của bài toán </a:t>
            </a:r>
            <a:r>
              <a:rPr lang="vi-VN" sz="2000" b="1" err="1">
                <a:latin typeface="Arial"/>
                <a:cs typeface="Arial"/>
              </a:rPr>
              <a:t>Image</a:t>
            </a:r>
            <a:r>
              <a:rPr lang="vi-VN" sz="2000" b="1">
                <a:latin typeface="Arial"/>
                <a:cs typeface="Arial"/>
              </a:rPr>
              <a:t> </a:t>
            </a:r>
            <a:r>
              <a:rPr lang="vi-VN" sz="2000" b="1" err="1">
                <a:latin typeface="Arial"/>
                <a:cs typeface="Arial"/>
              </a:rPr>
              <a:t>Segmentation</a:t>
            </a:r>
            <a:endParaRPr lang="vi-VN" err="1">
              <a:latin typeface="Arial"/>
              <a:cs typeface="Arial"/>
            </a:endParaRPr>
          </a:p>
          <a:p>
            <a:pPr marL="342900" indent="-342900">
              <a:buAutoNum type="arabicPeriod"/>
            </a:pPr>
            <a:endParaRPr lang="vi-VN">
              <a:latin typeface="Arial"/>
              <a:cs typeface="Arial"/>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205850" y="4366152"/>
            <a:ext cx="8775636" cy="1703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err="1">
                <a:solidFill>
                  <a:srgbClr val="333333"/>
                </a:solidFill>
                <a:latin typeface="Arial"/>
                <a:ea typeface="+mn-lt"/>
                <a:cs typeface="Arial"/>
              </a:rPr>
              <a:t>Image</a:t>
            </a:r>
            <a:r>
              <a:rPr lang="vi-VN">
                <a:solidFill>
                  <a:srgbClr val="333333"/>
                </a:solidFill>
                <a:latin typeface="Arial"/>
                <a:ea typeface="+mn-lt"/>
                <a:cs typeface="Arial"/>
              </a:rPr>
              <a:t> </a:t>
            </a:r>
            <a:r>
              <a:rPr lang="vi-VN" err="1">
                <a:solidFill>
                  <a:srgbClr val="333333"/>
                </a:solidFill>
                <a:latin typeface="Arial"/>
                <a:ea typeface="+mn-lt"/>
                <a:cs typeface="Arial"/>
              </a:rPr>
              <a:t>Segmentation</a:t>
            </a:r>
            <a:r>
              <a:rPr lang="vi-VN">
                <a:solidFill>
                  <a:srgbClr val="333333"/>
                </a:solidFill>
                <a:latin typeface="Arial"/>
                <a:ea typeface="+mn-lt"/>
                <a:cs typeface="Arial"/>
              </a:rPr>
              <a:t> nếu được huấn luyện theo bài toán học có giám sát trong thị giác máy tính thì sẽ yêu cầu gán nhãn cho ảnh. </a:t>
            </a:r>
            <a:endParaRPr lang="vi-VN">
              <a:solidFill>
                <a:srgbClr val="000000"/>
              </a:solidFill>
              <a:latin typeface="Arial"/>
              <a:ea typeface="+mn-lt"/>
              <a:cs typeface="Arial"/>
            </a:endParaRPr>
          </a:p>
          <a:p>
            <a:pPr marL="285750" indent="-285750" algn="just">
              <a:lnSpc>
                <a:spcPct val="150000"/>
              </a:lnSpc>
              <a:buFont typeface="Wingdings"/>
              <a:buChar char="v"/>
            </a:pPr>
            <a:r>
              <a:rPr lang="vi-VN" err="1">
                <a:solidFill>
                  <a:srgbClr val="333333"/>
                </a:solidFill>
                <a:latin typeface="Arial"/>
                <a:ea typeface="+mn-lt"/>
                <a:cs typeface="Arial"/>
              </a:rPr>
              <a:t>Input</a:t>
            </a:r>
            <a:r>
              <a:rPr lang="vi-VN">
                <a:solidFill>
                  <a:srgbClr val="333333"/>
                </a:solidFill>
                <a:latin typeface="Arial"/>
                <a:ea typeface="+mn-lt"/>
                <a:cs typeface="Arial"/>
              </a:rPr>
              <a:t> của bài toán là một bức ảnh </a:t>
            </a:r>
            <a:endParaRPr lang="vi-VN">
              <a:solidFill>
                <a:srgbClr val="000000"/>
              </a:solidFill>
              <a:latin typeface="Arial"/>
              <a:ea typeface="+mn-lt"/>
              <a:cs typeface="Arial"/>
            </a:endParaRPr>
          </a:p>
          <a:p>
            <a:pPr marL="285750" indent="-285750" algn="just">
              <a:lnSpc>
                <a:spcPct val="150000"/>
              </a:lnSpc>
              <a:buFont typeface="Wingdings"/>
              <a:buChar char="v"/>
            </a:pPr>
            <a:r>
              <a:rPr lang="vi-VN" err="1">
                <a:solidFill>
                  <a:srgbClr val="333333"/>
                </a:solidFill>
                <a:latin typeface="Arial"/>
                <a:ea typeface="+mn-lt"/>
                <a:cs typeface="Arial"/>
              </a:rPr>
              <a:t>Output</a:t>
            </a:r>
            <a:r>
              <a:rPr lang="vi-VN">
                <a:solidFill>
                  <a:srgbClr val="333333"/>
                </a:solidFill>
                <a:latin typeface="Arial"/>
                <a:ea typeface="+mn-lt"/>
                <a:cs typeface="Arial"/>
              </a:rPr>
              <a:t> là một ma trận </a:t>
            </a:r>
            <a:r>
              <a:rPr lang="vi-VN" err="1">
                <a:solidFill>
                  <a:srgbClr val="333333"/>
                </a:solidFill>
                <a:latin typeface="Arial"/>
                <a:ea typeface="+mn-lt"/>
                <a:cs typeface="Arial"/>
              </a:rPr>
              <a:t>mask</a:t>
            </a:r>
            <a:r>
              <a:rPr lang="vi-VN">
                <a:solidFill>
                  <a:srgbClr val="333333"/>
                </a:solidFill>
                <a:latin typeface="Arial"/>
                <a:ea typeface="+mn-lt"/>
                <a:cs typeface="Arial"/>
              </a:rPr>
              <a:t> mà giá trị của từng </a:t>
            </a:r>
            <a:r>
              <a:rPr lang="vi-VN" err="1">
                <a:solidFill>
                  <a:srgbClr val="333333"/>
                </a:solidFill>
                <a:latin typeface="Arial"/>
                <a:ea typeface="+mn-lt"/>
                <a:cs typeface="Arial"/>
              </a:rPr>
              <a:t>pixel</a:t>
            </a:r>
            <a:r>
              <a:rPr lang="vi-VN">
                <a:solidFill>
                  <a:srgbClr val="333333"/>
                </a:solidFill>
                <a:latin typeface="Arial"/>
                <a:ea typeface="+mn-lt"/>
                <a:cs typeface="Arial"/>
              </a:rPr>
              <a:t> đã được </a:t>
            </a:r>
            <a:r>
              <a:rPr lang="vi-VN" err="1">
                <a:solidFill>
                  <a:srgbClr val="333333"/>
                </a:solidFill>
                <a:latin typeface="Arial"/>
                <a:ea typeface="+mn-lt"/>
                <a:cs typeface="Arial"/>
              </a:rPr>
              <a:t>gãn</a:t>
            </a:r>
            <a:r>
              <a:rPr lang="vi-VN">
                <a:solidFill>
                  <a:srgbClr val="333333"/>
                </a:solidFill>
                <a:latin typeface="Arial"/>
                <a:ea typeface="+mn-lt"/>
                <a:cs typeface="Arial"/>
              </a:rPr>
              <a:t> nhãn trên đó.</a:t>
            </a:r>
            <a:endParaRPr lang="vi-VN">
              <a:latin typeface="Arial"/>
              <a:cs typeface="Arial"/>
            </a:endParaRPr>
          </a:p>
        </p:txBody>
      </p:sp>
      <p:pic>
        <p:nvPicPr>
          <p:cNvPr id="3" name="Hình ảnh 2" descr="Ảnh có chứa động vật có vú, Ria động vật, thú cưng, mõm&#10;&#10;Mô tả được tự động tạo">
            <a:extLst>
              <a:ext uri="{FF2B5EF4-FFF2-40B4-BE49-F238E27FC236}">
                <a16:creationId xmlns:a16="http://schemas.microsoft.com/office/drawing/2014/main" id="{0DC95112-A9C6-3D37-2C1F-84903EF52FCE}"/>
              </a:ext>
            </a:extLst>
          </p:cNvPr>
          <p:cNvPicPr>
            <a:picLocks noChangeAspect="1"/>
          </p:cNvPicPr>
          <p:nvPr/>
        </p:nvPicPr>
        <p:blipFill>
          <a:blip r:embed="rId2"/>
          <a:stretch>
            <a:fillRect/>
          </a:stretch>
        </p:blipFill>
        <p:spPr>
          <a:xfrm>
            <a:off x="1124651" y="1683555"/>
            <a:ext cx="2496046" cy="2613326"/>
          </a:xfrm>
          <a:prstGeom prst="rect">
            <a:avLst/>
          </a:prstGeom>
        </p:spPr>
      </p:pic>
      <p:pic>
        <p:nvPicPr>
          <p:cNvPr id="4" name="Hình ảnh 3" descr="Ảnh có chứa bản đồ, ảnh chụp màn hình&#10;&#10;Mô tả được tự động tạo">
            <a:extLst>
              <a:ext uri="{FF2B5EF4-FFF2-40B4-BE49-F238E27FC236}">
                <a16:creationId xmlns:a16="http://schemas.microsoft.com/office/drawing/2014/main" id="{D3A7B51B-4FB6-77AD-3326-0BBFFAFC9689}"/>
              </a:ext>
            </a:extLst>
          </p:cNvPr>
          <p:cNvPicPr>
            <a:picLocks noChangeAspect="1"/>
          </p:cNvPicPr>
          <p:nvPr/>
        </p:nvPicPr>
        <p:blipFill>
          <a:blip r:embed="rId3"/>
          <a:stretch>
            <a:fillRect/>
          </a:stretch>
        </p:blipFill>
        <p:spPr>
          <a:xfrm>
            <a:off x="5116369" y="1729036"/>
            <a:ext cx="2486522" cy="2544033"/>
          </a:xfrm>
          <a:prstGeom prst="rect">
            <a:avLst/>
          </a:prstGeom>
        </p:spPr>
      </p:pic>
    </p:spTree>
    <p:extLst>
      <p:ext uri="{BB962C8B-B14F-4D97-AF65-F5344CB8AC3E}">
        <p14:creationId xmlns:p14="http://schemas.microsoft.com/office/powerpoint/2010/main" val="156098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1: BÀI TOÁN PHÂN VÙNG ẢNH (IMAGE SEGMENTATION)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3. Các ứng dụng của </a:t>
            </a:r>
            <a:r>
              <a:rPr lang="vi-VN" b="1" err="1">
                <a:latin typeface="Arial"/>
                <a:cs typeface="Arial"/>
              </a:rPr>
              <a:t>image</a:t>
            </a:r>
            <a:r>
              <a:rPr lang="vi-VN" b="1">
                <a:latin typeface="Arial"/>
                <a:cs typeface="Arial"/>
              </a:rPr>
              <a:t> </a:t>
            </a:r>
            <a:r>
              <a:rPr lang="vi-VN" b="1" err="1">
                <a:latin typeface="Arial"/>
                <a:cs typeface="Arial"/>
              </a:rPr>
              <a:t>segmentation</a:t>
            </a:r>
            <a:endParaRPr lang="vi-VN" b="1">
              <a:latin typeface="Arial"/>
              <a:cs typeface="Arial"/>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151680" y="1711792"/>
            <a:ext cx="3932784" cy="33650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a:solidFill>
                  <a:srgbClr val="333333"/>
                </a:solidFill>
                <a:latin typeface="Arial"/>
                <a:ea typeface="+mn-lt"/>
                <a:cs typeface="Arial"/>
              </a:rPr>
              <a:t>Y học:</a:t>
            </a:r>
            <a:r>
              <a:rPr lang="vi-VN">
                <a:solidFill>
                  <a:srgbClr val="333333"/>
                </a:solidFill>
                <a:latin typeface="Arial"/>
                <a:ea typeface="+mn-lt"/>
                <a:cs typeface="Arial"/>
              </a:rPr>
              <a:t> Trong y học, thuật toán </a:t>
            </a:r>
            <a:r>
              <a:rPr lang="vi-VN" err="1">
                <a:solidFill>
                  <a:srgbClr val="333333"/>
                </a:solidFill>
                <a:latin typeface="Arial"/>
                <a:ea typeface="+mn-lt"/>
                <a:cs typeface="Arial"/>
              </a:rPr>
              <a:t>Image</a:t>
            </a:r>
            <a:r>
              <a:rPr lang="vi-VN">
                <a:solidFill>
                  <a:srgbClr val="333333"/>
                </a:solidFill>
                <a:latin typeface="Arial"/>
                <a:ea typeface="+mn-lt"/>
                <a:cs typeface="Arial"/>
              </a:rPr>
              <a:t> </a:t>
            </a:r>
            <a:r>
              <a:rPr lang="vi-VN" err="1">
                <a:solidFill>
                  <a:srgbClr val="333333"/>
                </a:solidFill>
                <a:latin typeface="Arial"/>
                <a:ea typeface="+mn-lt"/>
                <a:cs typeface="Arial"/>
              </a:rPr>
              <a:t>Segmentation</a:t>
            </a:r>
            <a:r>
              <a:rPr lang="vi-VN">
                <a:solidFill>
                  <a:srgbClr val="333333"/>
                </a:solidFill>
                <a:latin typeface="Arial"/>
                <a:ea typeface="+mn-lt"/>
                <a:cs typeface="Arial"/>
              </a:rPr>
              <a:t> có thể hỗ trợ bác sĩ chuẩn đoán khối u từ ảnh x-quang. Ưu điểm của </a:t>
            </a:r>
            <a:r>
              <a:rPr lang="vi-VN" err="1">
                <a:solidFill>
                  <a:srgbClr val="333333"/>
                </a:solidFill>
                <a:latin typeface="Arial"/>
                <a:ea typeface="+mn-lt"/>
                <a:cs typeface="Arial"/>
              </a:rPr>
              <a:t>Image</a:t>
            </a:r>
            <a:r>
              <a:rPr lang="vi-VN">
                <a:solidFill>
                  <a:srgbClr val="333333"/>
                </a:solidFill>
                <a:latin typeface="Arial"/>
                <a:ea typeface="+mn-lt"/>
                <a:cs typeface="Arial"/>
              </a:rPr>
              <a:t> </a:t>
            </a:r>
            <a:r>
              <a:rPr lang="vi-VN" err="1">
                <a:solidFill>
                  <a:srgbClr val="333333"/>
                </a:solidFill>
                <a:latin typeface="Arial"/>
                <a:ea typeface="+mn-lt"/>
                <a:cs typeface="Arial"/>
              </a:rPr>
              <a:t>Segmentation</a:t>
            </a:r>
            <a:r>
              <a:rPr lang="vi-VN">
                <a:solidFill>
                  <a:srgbClr val="333333"/>
                </a:solidFill>
                <a:latin typeface="Arial"/>
                <a:ea typeface="+mn-lt"/>
                <a:cs typeface="Arial"/>
              </a:rPr>
              <a:t> đó là không chỉ cho chúng ta biết vị trí của các khối u trong ảnh mà còn cho chúng ta biết được hình dạng của chúng</a:t>
            </a:r>
            <a:endParaRPr lang="vi-VN">
              <a:latin typeface="Arial"/>
              <a:cs typeface="Arial"/>
            </a:endParaRPr>
          </a:p>
        </p:txBody>
      </p:sp>
      <p:sp>
        <p:nvSpPr>
          <p:cNvPr id="5" name="Hộp Văn bản 4">
            <a:extLst>
              <a:ext uri="{FF2B5EF4-FFF2-40B4-BE49-F238E27FC236}">
                <a16:creationId xmlns:a16="http://schemas.microsoft.com/office/drawing/2014/main" id="{441B31A4-8FCA-0345-11C4-508C6B3F8E41}"/>
              </a:ext>
            </a:extLst>
          </p:cNvPr>
          <p:cNvSpPr txBox="1"/>
          <p:nvPr/>
        </p:nvSpPr>
        <p:spPr>
          <a:xfrm>
            <a:off x="4376989" y="1711792"/>
            <a:ext cx="4539493" cy="1713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a:solidFill>
                  <a:srgbClr val="333333"/>
                </a:solidFill>
                <a:latin typeface="Arial"/>
                <a:ea typeface="+mn-lt"/>
                <a:cs typeface="Arial"/>
              </a:rPr>
              <a:t>Xe tự hành</a:t>
            </a:r>
            <a:r>
              <a:rPr lang="vi-VN">
                <a:solidFill>
                  <a:srgbClr val="333333"/>
                </a:solidFill>
                <a:latin typeface="Arial"/>
                <a:ea typeface="+mn-lt"/>
                <a:cs typeface="Arial"/>
              </a:rPr>
              <a:t>: Xe tự hành đòi hỏi phải liên tục nhận thức, xử lý và lên kế hoạch trong một môi trường phát triển liên tục.</a:t>
            </a:r>
            <a:endParaRPr lang="vi-VN">
              <a:latin typeface="Arial"/>
              <a:cs typeface="Arial"/>
            </a:endParaRPr>
          </a:p>
        </p:txBody>
      </p:sp>
      <p:pic>
        <p:nvPicPr>
          <p:cNvPr id="9" name="Hình ảnh 8" descr="Ảnh có chứa ảnh chụp màn hình, bầu trời, Hoạt hình, Game PC&#10;&#10;Mô tả được tự động tạo">
            <a:extLst>
              <a:ext uri="{FF2B5EF4-FFF2-40B4-BE49-F238E27FC236}">
                <a16:creationId xmlns:a16="http://schemas.microsoft.com/office/drawing/2014/main" id="{47CDF1EA-878F-8A50-7274-E1176B3671A4}"/>
              </a:ext>
            </a:extLst>
          </p:cNvPr>
          <p:cNvPicPr>
            <a:picLocks noChangeAspect="1"/>
          </p:cNvPicPr>
          <p:nvPr/>
        </p:nvPicPr>
        <p:blipFill>
          <a:blip r:embed="rId2"/>
          <a:stretch>
            <a:fillRect/>
          </a:stretch>
        </p:blipFill>
        <p:spPr>
          <a:xfrm>
            <a:off x="4381319" y="3558449"/>
            <a:ext cx="4530830" cy="2622978"/>
          </a:xfrm>
          <a:prstGeom prst="rect">
            <a:avLst/>
          </a:prstGeom>
        </p:spPr>
      </p:pic>
    </p:spTree>
    <p:extLst>
      <p:ext uri="{BB962C8B-B14F-4D97-AF65-F5344CB8AC3E}">
        <p14:creationId xmlns:p14="http://schemas.microsoft.com/office/powerpoint/2010/main" val="805870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1: BÀI TOÁN PHÂN VÙNG ẢNH (IMAGE SEGMENTATION)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3. Các ứng dụng của </a:t>
            </a:r>
            <a:r>
              <a:rPr lang="vi-VN" b="1" err="1">
                <a:latin typeface="Arial"/>
                <a:cs typeface="Arial"/>
              </a:rPr>
              <a:t>image</a:t>
            </a:r>
            <a:r>
              <a:rPr lang="vi-VN" b="1">
                <a:latin typeface="Arial"/>
                <a:cs typeface="Arial"/>
              </a:rPr>
              <a:t> </a:t>
            </a:r>
            <a:r>
              <a:rPr lang="vi-VN" b="1" err="1">
                <a:latin typeface="Arial"/>
                <a:cs typeface="Arial"/>
              </a:rPr>
              <a:t>segmentation</a:t>
            </a:r>
            <a:endParaRPr lang="vi-VN" b="1">
              <a:latin typeface="Arial"/>
              <a:cs typeface="Arial"/>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151680" y="1711792"/>
            <a:ext cx="8883978" cy="2118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a:solidFill>
                  <a:srgbClr val="333333"/>
                </a:solidFill>
                <a:latin typeface="Arial"/>
                <a:ea typeface="+mn-lt"/>
                <a:cs typeface="Arial"/>
              </a:rPr>
              <a:t>Xử lý ảnh vệ tinh:</a:t>
            </a:r>
            <a:r>
              <a:rPr lang="vi-VN">
                <a:solidFill>
                  <a:srgbClr val="333333"/>
                </a:solidFill>
                <a:latin typeface="Arial"/>
                <a:ea typeface="+mn-lt"/>
                <a:cs typeface="Arial"/>
              </a:rPr>
              <a:t> Các vệ tinh quay quanh trái đất sẽ liên tục thu thập hình ảnh bề mặt trái đất ở những vùng khác nhau. Từ các bức ảnh chụp vệ tinh, mô hình </a:t>
            </a:r>
            <a:r>
              <a:rPr lang="vi-VN" err="1">
                <a:solidFill>
                  <a:srgbClr val="333333"/>
                </a:solidFill>
                <a:latin typeface="Arial"/>
                <a:ea typeface="+mn-lt"/>
                <a:cs typeface="Arial"/>
              </a:rPr>
              <a:t>Image</a:t>
            </a:r>
            <a:r>
              <a:rPr lang="vi-VN">
                <a:solidFill>
                  <a:srgbClr val="333333"/>
                </a:solidFill>
                <a:latin typeface="Arial"/>
                <a:ea typeface="+mn-lt"/>
                <a:cs typeface="Arial"/>
              </a:rPr>
              <a:t> </a:t>
            </a:r>
            <a:r>
              <a:rPr lang="vi-VN" err="1">
                <a:solidFill>
                  <a:srgbClr val="333333"/>
                </a:solidFill>
                <a:latin typeface="Arial"/>
                <a:ea typeface="+mn-lt"/>
                <a:cs typeface="Arial"/>
              </a:rPr>
              <a:t>Segmentation</a:t>
            </a:r>
            <a:r>
              <a:rPr lang="vi-VN">
                <a:solidFill>
                  <a:srgbClr val="333333"/>
                </a:solidFill>
                <a:latin typeface="Arial"/>
                <a:ea typeface="+mn-lt"/>
                <a:cs typeface="Arial"/>
              </a:rPr>
              <a:t> sẽ phân đoạn hình ảnh thành tuyến đường, khu phố, biển cả, cây cối,….</a:t>
            </a:r>
            <a:endParaRPr lang="vi-VN">
              <a:solidFill>
                <a:srgbClr val="000000"/>
              </a:solidFill>
              <a:latin typeface="Arial"/>
              <a:ea typeface="+mn-lt"/>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pic>
        <p:nvPicPr>
          <p:cNvPr id="4" name="Hình ảnh 3" descr="Ảnh có chứa ảnh chụp màn hình, bản đồ, trên không&#10;&#10;Mô tả được tự động tạo">
            <a:extLst>
              <a:ext uri="{FF2B5EF4-FFF2-40B4-BE49-F238E27FC236}">
                <a16:creationId xmlns:a16="http://schemas.microsoft.com/office/drawing/2014/main" id="{791617AF-98C5-A22A-99D8-C8EAC7F734B4}"/>
              </a:ext>
            </a:extLst>
          </p:cNvPr>
          <p:cNvPicPr>
            <a:picLocks noChangeAspect="1"/>
          </p:cNvPicPr>
          <p:nvPr/>
        </p:nvPicPr>
        <p:blipFill>
          <a:blip r:embed="rId2"/>
          <a:stretch>
            <a:fillRect/>
          </a:stretch>
        </p:blipFill>
        <p:spPr>
          <a:xfrm>
            <a:off x="2777870" y="3310967"/>
            <a:ext cx="6004269" cy="3052939"/>
          </a:xfrm>
          <a:prstGeom prst="rect">
            <a:avLst/>
          </a:prstGeom>
        </p:spPr>
      </p:pic>
    </p:spTree>
    <p:extLst>
      <p:ext uri="{BB962C8B-B14F-4D97-AF65-F5344CB8AC3E}">
        <p14:creationId xmlns:p14="http://schemas.microsoft.com/office/powerpoint/2010/main" val="243966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1: BÀI TOÁN PHÂN VÙNG ẢNH (IMAGE SEGMENTATION)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3. Các ứng dụng của </a:t>
            </a:r>
            <a:r>
              <a:rPr lang="vi-VN" b="1" err="1">
                <a:latin typeface="Arial"/>
                <a:cs typeface="Arial"/>
              </a:rPr>
              <a:t>image</a:t>
            </a:r>
            <a:r>
              <a:rPr lang="vi-VN" b="1">
                <a:latin typeface="Arial"/>
                <a:cs typeface="Arial"/>
              </a:rPr>
              <a:t> </a:t>
            </a:r>
            <a:r>
              <a:rPr lang="vi-VN" b="1" err="1">
                <a:latin typeface="Arial"/>
                <a:cs typeface="Arial"/>
              </a:rPr>
              <a:t>segmentation</a:t>
            </a:r>
            <a:endParaRPr lang="vi-VN" b="1">
              <a:latin typeface="Arial"/>
              <a:cs typeface="Arial"/>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75841" y="1711792"/>
            <a:ext cx="4149466" cy="4611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a:solidFill>
                  <a:srgbClr val="333333"/>
                </a:solidFill>
                <a:latin typeface="Arial"/>
                <a:ea typeface="+mn-lt"/>
                <a:cs typeface="Arial"/>
              </a:rPr>
              <a:t>Ứng dụng trong nông nghiệp</a:t>
            </a:r>
            <a:r>
              <a:rPr lang="vi-VN">
                <a:solidFill>
                  <a:srgbClr val="333333"/>
                </a:solidFill>
                <a:latin typeface="Arial"/>
                <a:ea typeface="+mn-lt"/>
                <a:cs typeface="Arial"/>
              </a:rPr>
              <a:t>: Chúng ta có thể tiết kiệm được một lượng lớn thuốc trừ sâu trong nông nghiệp nhờ sử dụng hệ thống phun thuốc trừ sâu tự động có khả năng phân biệt được diện tích cỏ và cây trồng dựa trên thuật toán </a:t>
            </a:r>
            <a:r>
              <a:rPr lang="vi-VN" err="1">
                <a:solidFill>
                  <a:srgbClr val="333333"/>
                </a:solidFill>
                <a:latin typeface="Arial"/>
                <a:ea typeface="+mn-lt"/>
                <a:cs typeface="Arial"/>
              </a:rPr>
              <a:t>Image</a:t>
            </a:r>
            <a:r>
              <a:rPr lang="vi-VN">
                <a:solidFill>
                  <a:srgbClr val="333333"/>
                </a:solidFill>
                <a:latin typeface="Arial"/>
                <a:ea typeface="+mn-lt"/>
                <a:cs typeface="Arial"/>
              </a:rPr>
              <a:t> </a:t>
            </a:r>
            <a:r>
              <a:rPr lang="vi-VN" err="1">
                <a:solidFill>
                  <a:srgbClr val="333333"/>
                </a:solidFill>
                <a:latin typeface="Arial"/>
                <a:ea typeface="+mn-lt"/>
                <a:cs typeface="Arial"/>
              </a:rPr>
              <a:t>Segmentation</a:t>
            </a:r>
            <a:r>
              <a:rPr lang="vi-VN">
                <a:solidFill>
                  <a:srgbClr val="333333"/>
                </a:solidFill>
                <a:latin typeface="Arial"/>
                <a:ea typeface="+mn-lt"/>
                <a:cs typeface="Arial"/>
              </a:rPr>
              <a:t>. Khi diện tích cỏ lấn át so với cây trồng thì hệ thống sẽ tự động kích hoạt.</a:t>
            </a:r>
            <a:endParaRPr lang="vi-VN">
              <a:solidFill>
                <a:srgbClr val="000000"/>
              </a:solidFill>
              <a:latin typeface="Arial"/>
              <a:ea typeface="+mn-lt"/>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7C607029-AA04-F193-7778-6EE938656F71}"/>
              </a:ext>
            </a:extLst>
          </p:cNvPr>
          <p:cNvSpPr txBox="1"/>
          <p:nvPr/>
        </p:nvSpPr>
        <p:spPr>
          <a:xfrm>
            <a:off x="4680343" y="1711791"/>
            <a:ext cx="3824443"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a:solidFill>
                  <a:srgbClr val="333333"/>
                </a:solidFill>
                <a:latin typeface="Arial"/>
                <a:ea typeface="+mn-lt"/>
                <a:cs typeface="Arial"/>
              </a:rPr>
              <a:t>Cảnh báo cháy rừng:</a:t>
            </a:r>
            <a:r>
              <a:rPr lang="vi-VN">
                <a:solidFill>
                  <a:srgbClr val="333333"/>
                </a:solidFill>
                <a:latin typeface="Arial"/>
                <a:ea typeface="+mn-lt"/>
                <a:cs typeface="Arial"/>
              </a:rPr>
              <a:t> Những hệ thống kiểm soát cháy rừng có thể segment được chính xác vị trí phát sinh các đám cháy từ ảnh chụp vệ tinh. Từ đó đưa ra cảnh báo về qui mô và mức độ lây lan của các đám cháy trên diện rộng.</a:t>
            </a:r>
            <a:endParaRPr lang="vi-VN">
              <a:solidFill>
                <a:srgbClr val="000000"/>
              </a:solidFill>
              <a:latin typeface="Arial"/>
              <a:ea typeface="+mn-lt"/>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spTree>
    <p:extLst>
      <p:ext uri="{BB962C8B-B14F-4D97-AF65-F5344CB8AC3E}">
        <p14:creationId xmlns:p14="http://schemas.microsoft.com/office/powerpoint/2010/main" val="1751111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1. Các vấn đề</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75841" y="1711792"/>
            <a:ext cx="8461447" cy="4196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i="1">
                <a:solidFill>
                  <a:srgbClr val="333333"/>
                </a:solidFill>
                <a:latin typeface="Arial"/>
                <a:ea typeface="+mn-lt"/>
                <a:cs typeface="Arial"/>
              </a:rPr>
              <a:t>Biến đổi chiếu sáng và bóng tối:</a:t>
            </a:r>
            <a:r>
              <a:rPr lang="vi-VN">
                <a:solidFill>
                  <a:srgbClr val="333333"/>
                </a:solidFill>
                <a:latin typeface="Arial"/>
                <a:ea typeface="+mn-lt"/>
                <a:cs typeface="Arial"/>
              </a:rPr>
              <a:t> Thay đổi ánh sáng có thể làm cho các biên trở nên khó xác định và không nhất quán giữa các khung hình.</a:t>
            </a:r>
            <a:endParaRPr lang="vi-VN">
              <a:solidFill>
                <a:srgbClr val="000000"/>
              </a:solidFill>
              <a:latin typeface="Arial"/>
              <a:ea typeface="+mn-lt"/>
              <a:cs typeface="Arial"/>
            </a:endParaRPr>
          </a:p>
          <a:p>
            <a:pPr marL="285750" indent="-285750" algn="just">
              <a:lnSpc>
                <a:spcPct val="150000"/>
              </a:lnSpc>
              <a:buFont typeface="Wingdings"/>
              <a:buChar char="v"/>
            </a:pPr>
            <a:r>
              <a:rPr lang="vi-VN" b="1" i="1">
                <a:solidFill>
                  <a:srgbClr val="333333"/>
                </a:solidFill>
                <a:latin typeface="Arial"/>
                <a:ea typeface="+mn-lt"/>
                <a:cs typeface="Arial"/>
              </a:rPr>
              <a:t>Nhiễu và độ mờ của ảnh</a:t>
            </a:r>
            <a:r>
              <a:rPr lang="vi-VN">
                <a:solidFill>
                  <a:srgbClr val="333333"/>
                </a:solidFill>
                <a:latin typeface="Arial"/>
                <a:ea typeface="+mn-lt"/>
                <a:cs typeface="Arial"/>
              </a:rPr>
              <a:t>: Nhiễu ảnh và độ mờ có thể làm cho các biên bị lẫn lộn hoặc không rõ ràng.</a:t>
            </a:r>
            <a:endParaRPr lang="vi-VN"/>
          </a:p>
          <a:p>
            <a:pPr marL="285750" indent="-285750" algn="just">
              <a:lnSpc>
                <a:spcPct val="150000"/>
              </a:lnSpc>
              <a:buFont typeface="Wingdings"/>
              <a:buChar char="v"/>
            </a:pPr>
            <a:r>
              <a:rPr lang="vi-VN" b="1" i="1">
                <a:solidFill>
                  <a:srgbClr val="333333"/>
                </a:solidFill>
                <a:latin typeface="Arial"/>
                <a:ea typeface="+mn-lt"/>
                <a:cs typeface="Arial"/>
              </a:rPr>
              <a:t>Chuyển động của </a:t>
            </a:r>
            <a:r>
              <a:rPr lang="vi-VN" b="1" i="1" err="1">
                <a:solidFill>
                  <a:srgbClr val="333333"/>
                </a:solidFill>
                <a:latin typeface="Arial"/>
                <a:ea typeface="+mn-lt"/>
                <a:cs typeface="Arial"/>
              </a:rPr>
              <a:t>camera</a:t>
            </a:r>
            <a:r>
              <a:rPr lang="vi-VN" b="1" i="1">
                <a:solidFill>
                  <a:srgbClr val="333333"/>
                </a:solidFill>
                <a:latin typeface="Arial"/>
                <a:ea typeface="+mn-lt"/>
                <a:cs typeface="Arial"/>
              </a:rPr>
              <a:t> và đối tượng</a:t>
            </a:r>
            <a:r>
              <a:rPr lang="vi-VN">
                <a:solidFill>
                  <a:srgbClr val="333333"/>
                </a:solidFill>
                <a:latin typeface="Arial"/>
                <a:ea typeface="+mn-lt"/>
                <a:cs typeface="Arial"/>
              </a:rPr>
              <a:t>: Sự di chuyển của </a:t>
            </a:r>
            <a:r>
              <a:rPr lang="vi-VN" err="1">
                <a:solidFill>
                  <a:srgbClr val="333333"/>
                </a:solidFill>
                <a:latin typeface="Arial"/>
                <a:ea typeface="+mn-lt"/>
                <a:cs typeface="Arial"/>
              </a:rPr>
              <a:t>camera</a:t>
            </a:r>
            <a:r>
              <a:rPr lang="vi-VN">
                <a:solidFill>
                  <a:srgbClr val="333333"/>
                </a:solidFill>
                <a:latin typeface="Arial"/>
                <a:ea typeface="+mn-lt"/>
                <a:cs typeface="Arial"/>
              </a:rPr>
              <a:t> hoặc các đối tượng trong ảnh động làm cho việc phát hiện biên trở nên phức tạp hơn.</a:t>
            </a:r>
            <a:endParaRPr lang="vi-VN"/>
          </a:p>
          <a:p>
            <a:pPr marL="285750" indent="-285750" algn="just">
              <a:lnSpc>
                <a:spcPct val="150000"/>
              </a:lnSpc>
              <a:buFont typeface="Wingdings"/>
              <a:buChar char="v"/>
            </a:pPr>
            <a:r>
              <a:rPr lang="vi-VN" b="1" i="1">
                <a:solidFill>
                  <a:srgbClr val="333333"/>
                </a:solidFill>
                <a:latin typeface="Arial"/>
                <a:ea typeface="+mn-lt"/>
                <a:cs typeface="Arial"/>
              </a:rPr>
              <a:t>Tính toán và thời gian thực</a:t>
            </a:r>
            <a:r>
              <a:rPr lang="vi-VN">
                <a:solidFill>
                  <a:srgbClr val="333333"/>
                </a:solidFill>
                <a:latin typeface="Arial"/>
                <a:ea typeface="+mn-lt"/>
                <a:cs typeface="Arial"/>
              </a:rPr>
              <a:t>: Xử lý ảnh động thường yêu cầu hiệu suất cao để đảm bảo quá trình phân vùng diễn ra theo thời gian thực.</a:t>
            </a:r>
            <a:endParaRPr lang="vi-VN"/>
          </a:p>
          <a:p>
            <a:pPr marL="285750" indent="-285750" algn="just">
              <a:lnSpc>
                <a:spcPct val="150000"/>
              </a:lnSpc>
              <a:buFont typeface="Wingdings"/>
              <a:buChar char="v"/>
            </a:pPr>
            <a:endParaRPr lang="vi-VN">
              <a:solidFill>
                <a:srgbClr val="333333"/>
              </a:solidFill>
              <a:latin typeface="Arial"/>
              <a:ea typeface="+mn-lt"/>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spTree>
    <p:extLst>
      <p:ext uri="{BB962C8B-B14F-4D97-AF65-F5344CB8AC3E}">
        <p14:creationId xmlns:p14="http://schemas.microsoft.com/office/powerpoint/2010/main" val="51866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2. Hướng tiếp cận</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57528" y="2090986"/>
            <a:ext cx="8461447" cy="2534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Các phương pháp cổ điển: Sử dụng các bộ lọc như </a:t>
            </a:r>
            <a:r>
              <a:rPr lang="vi-VN" err="1">
                <a:solidFill>
                  <a:srgbClr val="333333"/>
                </a:solidFill>
                <a:latin typeface="Arial"/>
                <a:ea typeface="+mn-lt"/>
                <a:cs typeface="Arial"/>
              </a:rPr>
              <a:t>Sobel</a:t>
            </a:r>
            <a:r>
              <a:rPr lang="vi-VN">
                <a:solidFill>
                  <a:srgbClr val="333333"/>
                </a:solidFill>
                <a:latin typeface="Arial"/>
                <a:ea typeface="+mn-lt"/>
                <a:cs typeface="Arial"/>
              </a:rPr>
              <a:t>, </a:t>
            </a:r>
            <a:r>
              <a:rPr lang="vi-VN" err="1">
                <a:solidFill>
                  <a:srgbClr val="333333"/>
                </a:solidFill>
                <a:latin typeface="Arial"/>
                <a:ea typeface="+mn-lt"/>
                <a:cs typeface="Arial"/>
              </a:rPr>
              <a:t>Canny</a:t>
            </a:r>
            <a:r>
              <a:rPr lang="vi-VN">
                <a:solidFill>
                  <a:srgbClr val="333333"/>
                </a:solidFill>
                <a:latin typeface="Arial"/>
                <a:ea typeface="+mn-lt"/>
                <a:cs typeface="Arial"/>
              </a:rPr>
              <a:t>, hoặc </a:t>
            </a:r>
            <a:r>
              <a:rPr lang="vi-VN" err="1">
                <a:solidFill>
                  <a:srgbClr val="333333"/>
                </a:solidFill>
                <a:latin typeface="Arial"/>
                <a:ea typeface="+mn-lt"/>
                <a:cs typeface="Arial"/>
              </a:rPr>
              <a:t>Laplacian</a:t>
            </a:r>
            <a:r>
              <a:rPr lang="vi-VN">
                <a:solidFill>
                  <a:srgbClr val="333333"/>
                </a:solidFill>
                <a:latin typeface="Arial"/>
                <a:ea typeface="+mn-lt"/>
                <a:cs typeface="Arial"/>
              </a:rPr>
              <a:t> để phát hiện biên. Phương pháp </a:t>
            </a:r>
            <a:r>
              <a:rPr lang="vi-VN" err="1">
                <a:solidFill>
                  <a:srgbClr val="333333"/>
                </a:solidFill>
                <a:latin typeface="Arial"/>
                <a:ea typeface="+mn-lt"/>
                <a:cs typeface="Arial"/>
              </a:rPr>
              <a:t>Canny</a:t>
            </a:r>
            <a:r>
              <a:rPr lang="vi-VN">
                <a:solidFill>
                  <a:srgbClr val="333333"/>
                </a:solidFill>
                <a:latin typeface="Arial"/>
                <a:ea typeface="+mn-lt"/>
                <a:cs typeface="Arial"/>
              </a:rPr>
              <a:t> đặc biệt được ưa chuộng nhờ khả năng phát hiện biên chính xác và ít nhạy cảm với nhiễu.</a:t>
            </a:r>
            <a:endParaRPr lang="vi-VN">
              <a:solidFill>
                <a:srgbClr val="000000"/>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Sử dụng các kỹ thuật học sâu (</a:t>
            </a:r>
            <a:r>
              <a:rPr lang="vi-VN" err="1">
                <a:solidFill>
                  <a:srgbClr val="333333"/>
                </a:solidFill>
                <a:latin typeface="Arial"/>
                <a:ea typeface="+mn-lt"/>
                <a:cs typeface="Arial"/>
              </a:rPr>
              <a:t>deep</a:t>
            </a:r>
            <a:r>
              <a:rPr lang="vi-VN">
                <a:solidFill>
                  <a:srgbClr val="333333"/>
                </a:solidFill>
                <a:latin typeface="Arial"/>
                <a:ea typeface="+mn-lt"/>
                <a:cs typeface="Arial"/>
              </a:rPr>
              <a:t> </a:t>
            </a:r>
            <a:r>
              <a:rPr lang="vi-VN" err="1">
                <a:solidFill>
                  <a:srgbClr val="333333"/>
                </a:solidFill>
                <a:latin typeface="Arial"/>
                <a:ea typeface="+mn-lt"/>
                <a:cs typeface="Arial"/>
              </a:rPr>
              <a:t>learning</a:t>
            </a:r>
            <a:r>
              <a:rPr lang="vi-VN">
                <a:solidFill>
                  <a:srgbClr val="333333"/>
                </a:solidFill>
                <a:latin typeface="Arial"/>
                <a:ea typeface="+mn-lt"/>
                <a:cs typeface="Arial"/>
              </a:rPr>
              <a:t>) như mạng </a:t>
            </a:r>
            <a:r>
              <a:rPr lang="vi-VN" err="1">
                <a:solidFill>
                  <a:srgbClr val="333333"/>
                </a:solidFill>
                <a:latin typeface="Arial"/>
                <a:ea typeface="+mn-lt"/>
                <a:cs typeface="Arial"/>
              </a:rPr>
              <a:t>neural</a:t>
            </a:r>
            <a:r>
              <a:rPr lang="vi-VN">
                <a:solidFill>
                  <a:srgbClr val="333333"/>
                </a:solidFill>
                <a:latin typeface="Arial"/>
                <a:ea typeface="+mn-lt"/>
                <a:cs typeface="Arial"/>
              </a:rPr>
              <a:t> tích chập (CNN) để phát hiện biên. </a:t>
            </a:r>
            <a:endParaRPr lang="vi-VN">
              <a:solidFill>
                <a:srgbClr val="000000"/>
              </a:solidFill>
              <a:latin typeface="Arial" panose="020B0604020202020204" pitchFamily="34" charset="0"/>
              <a:ea typeface="+mn-lt"/>
              <a:cs typeface="Arial" panose="020B0604020202020204" pitchFamily="34" charset="0"/>
            </a:endParaRPr>
          </a:p>
          <a:p>
            <a:pPr marL="285750" indent="-285750" algn="just">
              <a:lnSpc>
                <a:spcPct val="150000"/>
              </a:lnSpc>
              <a:buFont typeface="Wingdings"/>
              <a:buChar char="v"/>
            </a:pPr>
            <a:r>
              <a:rPr lang="vi-VN">
                <a:solidFill>
                  <a:srgbClr val="333333"/>
                </a:solidFill>
                <a:latin typeface="Arial"/>
                <a:ea typeface="+mn-lt"/>
                <a:cs typeface="Arial"/>
              </a:rPr>
              <a:t>Các mô hình như HED (</a:t>
            </a:r>
            <a:r>
              <a:rPr lang="vi-VN" err="1">
                <a:solidFill>
                  <a:srgbClr val="333333"/>
                </a:solidFill>
                <a:latin typeface="Arial"/>
                <a:ea typeface="+mn-lt"/>
                <a:cs typeface="Arial"/>
              </a:rPr>
              <a:t>Holistically-Nested</a:t>
            </a:r>
            <a:r>
              <a:rPr lang="vi-VN">
                <a:solidFill>
                  <a:srgbClr val="333333"/>
                </a:solidFill>
                <a:latin typeface="Arial"/>
                <a:ea typeface="+mn-lt"/>
                <a:cs typeface="Arial"/>
              </a:rPr>
              <a:t> </a:t>
            </a:r>
            <a:r>
              <a:rPr lang="vi-VN" err="1">
                <a:solidFill>
                  <a:srgbClr val="333333"/>
                </a:solidFill>
                <a:latin typeface="Arial"/>
                <a:ea typeface="+mn-lt"/>
                <a:cs typeface="Arial"/>
              </a:rPr>
              <a:t>Edge</a:t>
            </a:r>
            <a:r>
              <a:rPr lang="vi-VN">
                <a:solidFill>
                  <a:srgbClr val="333333"/>
                </a:solidFill>
                <a:latin typeface="Arial"/>
                <a:ea typeface="+mn-lt"/>
                <a:cs typeface="Arial"/>
              </a:rPr>
              <a:t> </a:t>
            </a:r>
            <a:r>
              <a:rPr lang="vi-VN" err="1">
                <a:solidFill>
                  <a:srgbClr val="333333"/>
                </a:solidFill>
                <a:latin typeface="Arial"/>
                <a:ea typeface="+mn-lt"/>
                <a:cs typeface="Arial"/>
              </a:rPr>
              <a:t>Detection</a:t>
            </a:r>
            <a:r>
              <a:rPr lang="vi-VN">
                <a:solidFill>
                  <a:srgbClr val="333333"/>
                </a:solidFill>
                <a:latin typeface="Arial"/>
                <a:ea typeface="+mn-lt"/>
                <a:cs typeface="Arial"/>
              </a:rPr>
              <a:t>) </a:t>
            </a: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601822FB-D887-B938-23DF-F80F729B3816}"/>
              </a:ext>
            </a:extLst>
          </p:cNvPr>
          <p:cNvSpPr txBox="1"/>
          <p:nvPr/>
        </p:nvSpPr>
        <p:spPr>
          <a:xfrm>
            <a:off x="801725" y="143010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A. Phát hiện biên (</a:t>
            </a:r>
            <a:r>
              <a:rPr lang="vi-VN" b="1" err="1">
                <a:latin typeface="Arial"/>
                <a:cs typeface="Arial"/>
              </a:rPr>
              <a:t>Edge</a:t>
            </a:r>
            <a:r>
              <a:rPr lang="vi-VN" b="1">
                <a:latin typeface="Arial"/>
                <a:cs typeface="Arial"/>
              </a:rPr>
              <a:t> </a:t>
            </a:r>
            <a:r>
              <a:rPr lang="vi-VN" b="1" err="1">
                <a:latin typeface="Arial"/>
                <a:cs typeface="Arial"/>
              </a:rPr>
              <a:t>Detection</a:t>
            </a:r>
            <a:r>
              <a:rPr lang="vi-VN" b="1">
                <a:latin typeface="Arial"/>
                <a:cs typeface="Arial"/>
              </a:rPr>
              <a:t>)</a:t>
            </a:r>
          </a:p>
        </p:txBody>
      </p:sp>
    </p:spTree>
    <p:extLst>
      <p:ext uri="{BB962C8B-B14F-4D97-AF65-F5344CB8AC3E}">
        <p14:creationId xmlns:p14="http://schemas.microsoft.com/office/powerpoint/2010/main" val="36464690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7764D2D429D04CA723052094052FC4" ma:contentTypeVersion="12" ma:contentTypeDescription="Create a new document." ma:contentTypeScope="" ma:versionID="35746a7c81d3f4d68338445c09f68dcc">
  <xsd:schema xmlns:xsd="http://www.w3.org/2001/XMLSchema" xmlns:xs="http://www.w3.org/2001/XMLSchema" xmlns:p="http://schemas.microsoft.com/office/2006/metadata/properties" xmlns:ns3="e5d4390c-691b-4cb6-89ea-a723192f3c4f" xmlns:ns4="b162df51-77a0-4864-8091-b1a4d875eab0" targetNamespace="http://schemas.microsoft.com/office/2006/metadata/properties" ma:root="true" ma:fieldsID="8170725ad36c56fad05b44cc6f853271" ns3:_="" ns4:_="">
    <xsd:import namespace="e5d4390c-691b-4cb6-89ea-a723192f3c4f"/>
    <xsd:import namespace="b162df51-77a0-4864-8091-b1a4d875eab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ObjectDetectorVersions" minOccurs="0"/>
                <xsd:element ref="ns4:MediaServiceSystemTags" minOccurs="0"/>
                <xsd:element ref="ns4:MediaServiceOCR" minOccurs="0"/>
                <xsd:element ref="ns4:MediaServiceGenerationTime" minOccurs="0"/>
                <xsd:element ref="ns4:MediaServiceEventHashCode"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d4390c-691b-4cb6-89ea-a723192f3c4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62df51-77a0-4864-8091-b1a4d875eab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162df51-77a0-4864-8091-b1a4d875eab0" xsi:nil="true"/>
  </documentManagement>
</p:properties>
</file>

<file path=customXml/itemProps1.xml><?xml version="1.0" encoding="utf-8"?>
<ds:datastoreItem xmlns:ds="http://schemas.openxmlformats.org/officeDocument/2006/customXml" ds:itemID="{1324DC30-9A7C-4C93-98FA-C6848DBEEDEF}">
  <ds:schemaRefs>
    <ds:schemaRef ds:uri="b162df51-77a0-4864-8091-b1a4d875eab0"/>
    <ds:schemaRef ds:uri="e5d4390c-691b-4cb6-89ea-a723192f3c4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45DE4D0-16BA-461B-9401-3A89C2173BD8}">
  <ds:schemaRefs>
    <ds:schemaRef ds:uri="http://schemas.microsoft.com/sharepoint/v3/contenttype/forms"/>
  </ds:schemaRefs>
</ds:datastoreItem>
</file>

<file path=customXml/itemProps3.xml><?xml version="1.0" encoding="utf-8"?>
<ds:datastoreItem xmlns:ds="http://schemas.openxmlformats.org/officeDocument/2006/customXml" ds:itemID="{CB3CAD26-AD2C-4FFF-9DF5-EC2C983C2D6F}">
  <ds:schemaRefs>
    <ds:schemaRef ds:uri="b162df51-77a0-4864-8091-b1a4d875eab0"/>
    <ds:schemaRef ds:uri="e5d4390c-691b-4cb6-89ea-a723192f3c4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NỘI DUNG THUYẾT TRÌNH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revision>2</cp:revision>
  <dcterms:created xsi:type="dcterms:W3CDTF">2021-05-28T04:32:29Z</dcterms:created>
  <dcterms:modified xsi:type="dcterms:W3CDTF">2024-05-21T08:44:47Z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0x010100687764D2D429D04CA723052094052FC4</vt:lpwstr>
  </property>
  <property fmtid="{D5CDD505-2E9C-101B-9397-08002B2CF9AE}" pid="3" name="MediaServiceImageTags">
    <vt:lpwstr/>
  </property>
</Properties>
</file>